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6"/>
  </p:notesMasterIdLst>
  <p:handoutMasterIdLst>
    <p:handoutMasterId r:id="rId17"/>
  </p:handoutMasterIdLst>
  <p:sldIdLst>
    <p:sldId id="295" r:id="rId5"/>
    <p:sldId id="285" r:id="rId6"/>
    <p:sldId id="282" r:id="rId7"/>
    <p:sldId id="304" r:id="rId8"/>
    <p:sldId id="297" r:id="rId9"/>
    <p:sldId id="305" r:id="rId10"/>
    <p:sldId id="306" r:id="rId11"/>
    <p:sldId id="307" r:id="rId12"/>
    <p:sldId id="308" r:id="rId13"/>
    <p:sldId id="264" r:id="rId14"/>
    <p:sldId id="30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AF3"/>
    <a:srgbClr val="FFFFFF"/>
    <a:srgbClr val="19398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51586" autoAdjust="0"/>
  </p:normalViewPr>
  <p:slideViewPr>
    <p:cSldViewPr snapToGrid="0">
      <p:cViewPr varScale="1">
        <p:scale>
          <a:sx n="65" d="100"/>
          <a:sy n="65" d="100"/>
        </p:scale>
        <p:origin x="2238" y="72"/>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osep\Documents\2025-CAH\CAH%20-%20Client%20Pitch%20Dec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josep\Documents\2025-CAH\CAH%20-%20Client%20Pitch%20Deck.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a:latin typeface="Avenir Next LT Pro Demi" panose="020B0704020202020204" pitchFamily="34" charset="0"/>
              </a:rPr>
              <a:t>+16.4% PTS</a:t>
            </a:r>
          </a:p>
        </c:rich>
      </c:tx>
      <c:layout>
        <c:manualLayout>
          <c:xMode val="edge"/>
          <c:yMode val="edge"/>
          <c:x val="0.37318686262470935"/>
          <c:y val="0.51740683044004299"/>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spPr>
            <a:solidFill>
              <a:schemeClr val="bg1">
                <a:lumMod val="95000"/>
              </a:schemeClr>
            </a:solidFill>
          </c:spPr>
          <c:dPt>
            <c:idx val="0"/>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1-D3EF-4778-A0ED-5304249A917F}"/>
              </c:ext>
            </c:extLst>
          </c:dPt>
          <c:dPt>
            <c:idx val="1"/>
            <c:bubble3D val="0"/>
            <c:spPr>
              <a:solidFill>
                <a:schemeClr val="tx2">
                  <a:lumMod val="10000"/>
                  <a:lumOff val="90000"/>
                </a:schemeClr>
              </a:solidFill>
              <a:ln w="19050">
                <a:solidFill>
                  <a:schemeClr val="lt1"/>
                </a:solidFill>
              </a:ln>
              <a:effectLst/>
            </c:spPr>
            <c:extLst>
              <c:ext xmlns:c16="http://schemas.microsoft.com/office/drawing/2014/chart" uri="{C3380CC4-5D6E-409C-BE32-E72D297353CC}">
                <c16:uniqueId val="{00000003-D3EF-4778-A0ED-5304249A917F}"/>
              </c:ext>
            </c:extLst>
          </c:dPt>
          <c:dLbls>
            <c:dLbl>
              <c:idx val="0"/>
              <c:layout>
                <c:manualLayout>
                  <c:x val="7.530666843670536E-2"/>
                  <c:y val="-9.4906309692116095E-2"/>
                </c:manualLayout>
              </c:layout>
              <c:tx>
                <c:rich>
                  <a:bodyPr/>
                  <a:lstStyle/>
                  <a:p>
                    <a:fld id="{8C10408A-927A-47A9-83C3-678397A392F3}" type="VALUE">
                      <a:rPr lang="en-US"/>
                      <a:pPr/>
                      <a:t>[VALUE]</a:t>
                    </a:fld>
                    <a:r>
                      <a:rPr lang="en-US"/>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3EF-4778-A0ED-5304249A917F}"/>
                </c:ext>
              </c:extLst>
            </c:dLbl>
            <c:dLbl>
              <c:idx val="1"/>
              <c:delete val="1"/>
              <c:extLst>
                <c:ext xmlns:c15="http://schemas.microsoft.com/office/drawing/2012/chart" uri="{CE6537A1-D6FC-4f65-9D91-7224C49458BB}"/>
                <c:ext xmlns:c16="http://schemas.microsoft.com/office/drawing/2014/chart" uri="{C3380CC4-5D6E-409C-BE32-E72D297353CC}">
                  <c16:uniqueId val="{00000003-D3EF-4778-A0ED-5304249A917F}"/>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bg1">
                      <a:lumMod val="65000"/>
                    </a:schemeClr>
                  </a:solidFill>
                  <a:round/>
                </a:ln>
                <a:effectLst/>
              </c:spPr>
            </c:leaderLines>
            <c:extLst>
              <c:ext xmlns:c15="http://schemas.microsoft.com/office/drawing/2012/chart" uri="{CE6537A1-D6FC-4f65-9D91-7224C49458BB}"/>
            </c:extLst>
          </c:dLbls>
          <c:val>
            <c:numRef>
              <c:f>donut!$F$2:$G$2</c:f>
              <c:numCache>
                <c:formatCode>0.00</c:formatCode>
                <c:ptCount val="2"/>
                <c:pt idx="0" formatCode="0.0">
                  <c:v>9.9</c:v>
                </c:pt>
                <c:pt idx="1">
                  <c:v>100</c:v>
                </c:pt>
              </c:numCache>
            </c:numRef>
          </c:val>
          <c:extLst>
            <c:ext xmlns:c16="http://schemas.microsoft.com/office/drawing/2014/chart" uri="{C3380CC4-5D6E-409C-BE32-E72D297353CC}">
              <c16:uniqueId val="{00000004-D3EF-4778-A0ED-5304249A917F}"/>
            </c:ext>
          </c:extLst>
        </c:ser>
        <c:ser>
          <c:idx val="1"/>
          <c:order val="1"/>
          <c:spPr>
            <a:solidFill>
              <a:schemeClr val="bg1">
                <a:lumMod val="85000"/>
              </a:schemeClr>
            </a:solidFill>
          </c:spPr>
          <c:dPt>
            <c:idx val="0"/>
            <c:bubble3D val="0"/>
            <c:spPr>
              <a:solidFill>
                <a:srgbClr val="156082"/>
              </a:solidFill>
              <a:ln w="19050">
                <a:solidFill>
                  <a:schemeClr val="lt1"/>
                </a:solidFill>
              </a:ln>
              <a:effectLst/>
            </c:spPr>
            <c:extLst>
              <c:ext xmlns:c16="http://schemas.microsoft.com/office/drawing/2014/chart" uri="{C3380CC4-5D6E-409C-BE32-E72D297353CC}">
                <c16:uniqueId val="{00000006-D3EF-4778-A0ED-5304249A917F}"/>
              </c:ext>
            </c:extLst>
          </c:dPt>
          <c:dPt>
            <c:idx val="1"/>
            <c:bubble3D val="0"/>
            <c:spPr>
              <a:solidFill>
                <a:schemeClr val="tx2">
                  <a:lumMod val="10000"/>
                  <a:lumOff val="90000"/>
                </a:schemeClr>
              </a:solidFill>
              <a:ln w="19050">
                <a:solidFill>
                  <a:schemeClr val="lt1"/>
                </a:solidFill>
              </a:ln>
              <a:effectLst/>
            </c:spPr>
            <c:extLst>
              <c:ext xmlns:c16="http://schemas.microsoft.com/office/drawing/2014/chart" uri="{C3380CC4-5D6E-409C-BE32-E72D297353CC}">
                <c16:uniqueId val="{00000008-D3EF-4778-A0ED-5304249A917F}"/>
              </c:ext>
            </c:extLst>
          </c:dPt>
          <c:dLbls>
            <c:dLbl>
              <c:idx val="0"/>
              <c:layout>
                <c:manualLayout>
                  <c:x val="6.9444444444444337E-2"/>
                  <c:y val="-4.1666666666666664E-2"/>
                </c:manualLayout>
              </c:layout>
              <c:tx>
                <c:rich>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venir Next LT Pro Light" panose="020B0304020202020204" pitchFamily="34" charset="0"/>
                        <a:ea typeface="+mn-ea"/>
                        <a:cs typeface="+mn-cs"/>
                      </a:defRPr>
                    </a:pPr>
                    <a:fld id="{86628289-0394-4A3C-A887-B3B2E0A4155E}" type="VALUE">
                      <a:rPr lang="en-US" sz="1000">
                        <a:latin typeface="Avenir Next LT Pro Light" panose="020B0304020202020204" pitchFamily="34" charset="0"/>
                      </a:rPr>
                      <a:pPr>
                        <a:defRPr sz="1000">
                          <a:latin typeface="Avenir Next LT Pro Light" panose="020B0304020202020204" pitchFamily="34" charset="0"/>
                        </a:defRPr>
                      </a:pPr>
                      <a:t>[VALUE]</a:t>
                    </a:fld>
                    <a:r>
                      <a:rPr lang="en-US" sz="1000">
                        <a:latin typeface="Avenir Next LT Pro Light" panose="020B0304020202020204" pitchFamily="34" charset="0"/>
                      </a:rPr>
                      <a:t>%</a:t>
                    </a:r>
                  </a:p>
                </c:rich>
              </c:tx>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D3EF-4778-A0ED-5304249A917F}"/>
                </c:ext>
              </c:extLst>
            </c:dLbl>
            <c:dLbl>
              <c:idx val="1"/>
              <c:delete val="1"/>
              <c:extLst>
                <c:ext xmlns:c15="http://schemas.microsoft.com/office/drawing/2012/chart" uri="{CE6537A1-D6FC-4f65-9D91-7224C49458BB}"/>
                <c:ext xmlns:c16="http://schemas.microsoft.com/office/drawing/2014/chart" uri="{C3380CC4-5D6E-409C-BE32-E72D297353CC}">
                  <c16:uniqueId val="{00000008-D3EF-4778-A0ED-5304249A917F}"/>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donut!$F$3:$G$3</c:f>
              <c:numCache>
                <c:formatCode>0.00</c:formatCode>
                <c:ptCount val="2"/>
                <c:pt idx="0">
                  <c:v>26.34</c:v>
                </c:pt>
                <c:pt idx="1">
                  <c:v>100</c:v>
                </c:pt>
              </c:numCache>
            </c:numRef>
          </c:val>
          <c:extLst>
            <c:ext xmlns:c16="http://schemas.microsoft.com/office/drawing/2014/chart" uri="{C3380CC4-5D6E-409C-BE32-E72D297353CC}">
              <c16:uniqueId val="{00000009-D3EF-4778-A0ED-5304249A917F}"/>
            </c:ext>
          </c:extLst>
        </c:ser>
        <c:dLbls>
          <c:showLegendKey val="0"/>
          <c:showVal val="1"/>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a:latin typeface="Avenir Next LT Pro Demi" panose="020B0704020202020204" pitchFamily="34" charset="0"/>
              </a:rPr>
              <a:t>+12.8% PTS</a:t>
            </a:r>
          </a:p>
        </c:rich>
      </c:tx>
      <c:layout>
        <c:manualLayout>
          <c:xMode val="edge"/>
          <c:yMode val="edge"/>
          <c:x val="0.3493823878645923"/>
          <c:y val="0.47685199232322578"/>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4718919510061244"/>
          <c:y val="0.15001421697287839"/>
          <c:w val="0.44728849518810154"/>
          <c:h val="0.74548082531350257"/>
        </c:manualLayout>
      </c:layout>
      <c:doughnutChart>
        <c:varyColors val="1"/>
        <c:ser>
          <c:idx val="0"/>
          <c:order val="0"/>
          <c:spPr>
            <a:solidFill>
              <a:schemeClr val="tx2">
                <a:lumMod val="10000"/>
                <a:lumOff val="90000"/>
              </a:schemeClr>
            </a:solidFill>
          </c:spPr>
          <c:dPt>
            <c:idx val="0"/>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1-F285-45DE-AF05-CA4873001057}"/>
              </c:ext>
            </c:extLst>
          </c:dPt>
          <c:dPt>
            <c:idx val="1"/>
            <c:bubble3D val="0"/>
            <c:spPr>
              <a:solidFill>
                <a:srgbClr val="E7EAF3"/>
              </a:solidFill>
              <a:ln w="19050">
                <a:solidFill>
                  <a:schemeClr val="lt1"/>
                </a:solidFill>
              </a:ln>
              <a:effectLst/>
            </c:spPr>
            <c:extLst>
              <c:ext xmlns:c16="http://schemas.microsoft.com/office/drawing/2014/chart" uri="{C3380CC4-5D6E-409C-BE32-E72D297353CC}">
                <c16:uniqueId val="{00000003-F285-45DE-AF05-CA4873001057}"/>
              </c:ext>
            </c:extLst>
          </c:dPt>
          <c:dLbls>
            <c:dLbl>
              <c:idx val="0"/>
              <c:layout>
                <c:manualLayout>
                  <c:x val="8.1088657379831369E-2"/>
                  <c:y val="-0.11377651042594905"/>
                </c:manualLayout>
              </c:layout>
              <c:tx>
                <c:rich>
                  <a:bodyPr/>
                  <a:lstStyle/>
                  <a:p>
                    <a:fld id="{F8E91002-E743-4C40-BDFC-20A40DD98297}" type="VALUE">
                      <a:rPr lang="en-US"/>
                      <a:pPr/>
                      <a:t>[VALUE]</a:t>
                    </a:fld>
                    <a:r>
                      <a:rPr lang="en-US"/>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F285-45DE-AF05-CA4873001057}"/>
                </c:ext>
              </c:extLst>
            </c:dLbl>
            <c:dLbl>
              <c:idx val="1"/>
              <c:delete val="1"/>
              <c:extLst>
                <c:ext xmlns:c15="http://schemas.microsoft.com/office/drawing/2012/chart" uri="{CE6537A1-D6FC-4f65-9D91-7224C49458BB}"/>
                <c:ext xmlns:c16="http://schemas.microsoft.com/office/drawing/2014/chart" uri="{C3380CC4-5D6E-409C-BE32-E72D297353CC}">
                  <c16:uniqueId val="{00000003-F285-45DE-AF05-CA4873001057}"/>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donut!$B$2:$C$2</c:f>
              <c:numCache>
                <c:formatCode>0.00</c:formatCode>
                <c:ptCount val="2"/>
                <c:pt idx="0" formatCode="0.0">
                  <c:v>9.9</c:v>
                </c:pt>
                <c:pt idx="1">
                  <c:v>100</c:v>
                </c:pt>
              </c:numCache>
            </c:numRef>
          </c:val>
          <c:extLst>
            <c:ext xmlns:c16="http://schemas.microsoft.com/office/drawing/2014/chart" uri="{C3380CC4-5D6E-409C-BE32-E72D297353CC}">
              <c16:uniqueId val="{00000004-F285-45DE-AF05-CA4873001057}"/>
            </c:ext>
          </c:extLst>
        </c:ser>
        <c:ser>
          <c:idx val="1"/>
          <c:order val="1"/>
          <c:spPr>
            <a:solidFill>
              <a:schemeClr val="bg1">
                <a:lumMod val="85000"/>
              </a:schemeClr>
            </a:solidFill>
          </c:spPr>
          <c:dPt>
            <c:idx val="0"/>
            <c:bubble3D val="0"/>
            <c:spPr>
              <a:solidFill>
                <a:srgbClr val="156082"/>
              </a:solidFill>
              <a:ln w="19050">
                <a:solidFill>
                  <a:schemeClr val="lt1"/>
                </a:solidFill>
              </a:ln>
              <a:effectLst/>
            </c:spPr>
            <c:extLst>
              <c:ext xmlns:c16="http://schemas.microsoft.com/office/drawing/2014/chart" uri="{C3380CC4-5D6E-409C-BE32-E72D297353CC}">
                <c16:uniqueId val="{00000006-F285-45DE-AF05-CA4873001057}"/>
              </c:ext>
            </c:extLst>
          </c:dPt>
          <c:dPt>
            <c:idx val="1"/>
            <c:bubble3D val="0"/>
            <c:spPr>
              <a:solidFill>
                <a:schemeClr val="tx2">
                  <a:lumMod val="10000"/>
                  <a:lumOff val="90000"/>
                </a:schemeClr>
              </a:solidFill>
              <a:ln w="19050">
                <a:solidFill>
                  <a:schemeClr val="lt1"/>
                </a:solidFill>
              </a:ln>
              <a:effectLst/>
            </c:spPr>
            <c:extLst>
              <c:ext xmlns:c16="http://schemas.microsoft.com/office/drawing/2014/chart" uri="{C3380CC4-5D6E-409C-BE32-E72D297353CC}">
                <c16:uniqueId val="{00000008-F285-45DE-AF05-CA4873001057}"/>
              </c:ext>
            </c:extLst>
          </c:dPt>
          <c:dLbls>
            <c:dLbl>
              <c:idx val="0"/>
              <c:layout>
                <c:manualLayout>
                  <c:x val="6.8265910277533884E-2"/>
                  <c:y val="-4.3443589996627049E-2"/>
                </c:manualLayout>
              </c:layout>
              <c:tx>
                <c:rich>
                  <a:bodyPr/>
                  <a:lstStyle/>
                  <a:p>
                    <a:fld id="{29C90396-2ABD-45CD-8127-B6A8D28D3FD5}" type="VALUE">
                      <a:rPr lang="en-US"/>
                      <a:pPr/>
                      <a:t>[VALUE]</a:t>
                    </a:fld>
                    <a:r>
                      <a:rPr lang="en-US"/>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F285-45DE-AF05-CA4873001057}"/>
                </c:ext>
              </c:extLst>
            </c:dLbl>
            <c:dLbl>
              <c:idx val="1"/>
              <c:delete val="1"/>
              <c:extLst>
                <c:ext xmlns:c15="http://schemas.microsoft.com/office/drawing/2012/chart" uri="{CE6537A1-D6FC-4f65-9D91-7224C49458BB}"/>
                <c:ext xmlns:c16="http://schemas.microsoft.com/office/drawing/2014/chart" uri="{C3380CC4-5D6E-409C-BE32-E72D297353CC}">
                  <c16:uniqueId val="{00000008-F285-45DE-AF05-CA4873001057}"/>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donut!$B$3:$C$3</c:f>
              <c:numCache>
                <c:formatCode>0.00</c:formatCode>
                <c:ptCount val="2"/>
                <c:pt idx="0">
                  <c:v>22.73</c:v>
                </c:pt>
                <c:pt idx="1">
                  <c:v>100</c:v>
                </c:pt>
              </c:numCache>
            </c:numRef>
          </c:val>
          <c:extLst>
            <c:ext xmlns:c16="http://schemas.microsoft.com/office/drawing/2014/chart" uri="{C3380CC4-5D6E-409C-BE32-E72D297353CC}">
              <c16:uniqueId val="{00000009-F285-45DE-AF05-CA4873001057}"/>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set C.xlsx]Pivot Tables!PivotTable14</c:name>
    <c:fmtId val="34"/>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rgbClr val="15608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E7EAF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250FB2E3-7F9A-4589-BD04-0A0C0D023A7D}" type="VALUE">
                  <a:rPr lang="en-US" sz="1200">
                    <a:solidFill>
                      <a:srgbClr val="E7EAF3"/>
                    </a:solidFill>
                    <a:latin typeface="Avenir Next LT Pro Light" panose="020B0304020202020204" pitchFamily="34" charset="0"/>
                  </a:rPr>
                  <a:pPr>
                    <a:defRPr sz="1200" b="0" i="0" u="none" strike="noStrike" kern="1200" baseline="0">
                      <a:solidFill>
                        <a:srgbClr val="156082"/>
                      </a:solidFill>
                      <a:latin typeface="Avenir Next LT Pro Light" panose="020B0304020202020204" pitchFamily="34" charset="0"/>
                      <a:ea typeface="+mn-ea"/>
                      <a:cs typeface="+mn-cs"/>
                    </a:defRPr>
                  </a:pPr>
                  <a:t>[VALUE]</a:t>
                </a:fld>
                <a:r>
                  <a:rPr lang="en-US" sz="1200">
                    <a:solidFill>
                      <a:srgbClr val="E7EAF3"/>
                    </a:solidFill>
                    <a:latin typeface="Avenir Next LT Pro Light" panose="020B0304020202020204" pitchFamily="34" charset="0"/>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2"/>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5C3B865A-4F66-45EE-B329-01B1DE083DA3}" type="VALUE">
                  <a:rPr lang="en-US" sz="1200">
                    <a:solidFill>
                      <a:srgbClr val="E7EAF3"/>
                    </a:solidFill>
                    <a:latin typeface="Avenir Next LT Pro Light" panose="020B0304020202020204" pitchFamily="34" charset="0"/>
                  </a:rPr>
                  <a:pPr>
                    <a:defRPr sz="1200" b="0" i="0" u="none" strike="noStrike" kern="1200" baseline="0">
                      <a:solidFill>
                        <a:srgbClr val="E7EAF3"/>
                      </a:solidFill>
                      <a:latin typeface="Avenir Next LT Pro Light" panose="020B0304020202020204" pitchFamily="34" charset="0"/>
                      <a:ea typeface="+mn-ea"/>
                      <a:cs typeface="+mn-cs"/>
                    </a:defRPr>
                  </a:pPr>
                  <a:t>[VALUE]</a:t>
                </a:fld>
                <a:r>
                  <a:rPr lang="en-US" sz="1200">
                    <a:solidFill>
                      <a:srgbClr val="E7EAF3"/>
                    </a:solidFill>
                    <a:latin typeface="Avenir Next LT Pro Light" panose="020B0304020202020204" pitchFamily="34" charset="0"/>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0"/>
            </c:ext>
          </c:extLst>
        </c:dLbl>
      </c:pivotFmt>
      <c:pivotFmt>
        <c:idx val="13"/>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25BBA698-FB8B-44A1-9AB5-D55702DB947E}"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4"/>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0D4C4DA4-AACB-4286-A360-6863E1F71195}"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5"/>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C864BED0-7BC4-44C9-8E95-B1746CA0F02C}"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6"/>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BB2E985A-A8BE-415D-8D85-62063801DD7F}"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7"/>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2FBBB08F-6504-4C18-8752-F5105BF80524}" type="VALUE">
                  <a:rPr lang="en-US">
                    <a:solidFill>
                      <a:srgbClr val="E7EAF3"/>
                    </a:solidFill>
                  </a:rPr>
                  <a:pPr>
                    <a:defRPr sz="1200" b="0" i="0" u="none" strike="noStrike" kern="1200" baseline="0">
                      <a:solidFill>
                        <a:srgbClr val="E7EAF3"/>
                      </a:solidFill>
                      <a:latin typeface="Avenir Next LT Pro Light" panose="020B0304020202020204" pitchFamily="34" charset="0"/>
                      <a:ea typeface="+mn-ea"/>
                      <a:cs typeface="+mn-cs"/>
                    </a:defRPr>
                  </a:pPr>
                  <a:t>[VALUE]</a:t>
                </a:fld>
                <a:r>
                  <a:rPr lang="en-US">
                    <a:solidFill>
                      <a:srgbClr val="E7EAF3"/>
                    </a:solidFill>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8"/>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CF637E2E-6ED5-404B-B420-4C39ACF1CD49}" type="VALUE">
                  <a:rPr lang="en-US"/>
                  <a:pPr>
                    <a:defRPr sz="1200" b="0" i="0" u="none" strike="noStrike" kern="1200" baseline="0">
                      <a:solidFill>
                        <a:srgbClr val="E7EAF3"/>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9"/>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FA7E5630-7E12-4F3F-AD84-B5C2748B878D}"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0"/>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EB8EB413-14A9-4410-AF9A-B243CA4DC8DE}"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1"/>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9BD0E689-CF78-4C5B-909D-B2BC65C2D72C}"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2"/>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68FA57A0-401E-4093-9F6E-E743C626BB79}"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2FBBB08F-6504-4C18-8752-F5105BF80524}" type="VALUE">
                  <a:rPr lang="en-US">
                    <a:solidFill>
                      <a:srgbClr val="E7EAF3"/>
                    </a:solidFill>
                  </a:rPr>
                  <a:pPr>
                    <a:defRPr sz="1200" b="0" i="0" u="none" strike="noStrike" kern="1200" baseline="0">
                      <a:solidFill>
                        <a:srgbClr val="E7EAF3"/>
                      </a:solidFill>
                      <a:latin typeface="Avenir Next LT Pro Light" panose="020B0304020202020204" pitchFamily="34" charset="0"/>
                      <a:ea typeface="+mn-ea"/>
                      <a:cs typeface="+mn-cs"/>
                    </a:defRPr>
                  </a:pPr>
                  <a:t>[VALUE]</a:t>
                </a:fld>
                <a:r>
                  <a:rPr lang="en-US">
                    <a:solidFill>
                      <a:srgbClr val="E7EAF3"/>
                    </a:solidFill>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5"/>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FA7E5630-7E12-4F3F-AD84-B5C2748B878D}"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6"/>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CF637E2E-6ED5-404B-B420-4C39ACF1CD49}" type="VALUE">
                  <a:rPr lang="en-US"/>
                  <a:pPr>
                    <a:defRPr sz="1200" b="0" i="0" u="none" strike="noStrike" kern="1200" baseline="0">
                      <a:solidFill>
                        <a:srgbClr val="E7EAF3"/>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7"/>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EB8EB413-14A9-4410-AF9A-B243CA4DC8DE}"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8"/>
        <c:spPr>
          <a:solidFill>
            <a:srgbClr val="E7EAF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9"/>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68FA57A0-401E-4093-9F6E-E743C626BB79}"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0"/>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9BD0E689-CF78-4C5B-909D-B2BC65C2D72C}"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2FBBB08F-6504-4C18-8752-F5105BF80524}" type="VALUE">
                  <a:rPr lang="en-US">
                    <a:solidFill>
                      <a:srgbClr val="E7EAF3"/>
                    </a:solidFill>
                  </a:rPr>
                  <a:pPr>
                    <a:defRPr sz="1200" b="0" i="0" u="none" strike="noStrike" kern="1200" baseline="0">
                      <a:solidFill>
                        <a:srgbClr val="E7EAF3"/>
                      </a:solidFill>
                      <a:latin typeface="Avenir Next LT Pro Light" panose="020B0304020202020204" pitchFamily="34" charset="0"/>
                      <a:ea typeface="+mn-ea"/>
                      <a:cs typeface="+mn-cs"/>
                    </a:defRPr>
                  </a:pPr>
                  <a:t>[VALUE]</a:t>
                </a:fld>
                <a:r>
                  <a:rPr lang="en-US">
                    <a:solidFill>
                      <a:srgbClr val="E7EAF3"/>
                    </a:solidFill>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3"/>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FA7E5630-7E12-4F3F-AD84-B5C2748B878D}"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4"/>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CF637E2E-6ED5-404B-B420-4C39ACF1CD49}" type="VALUE">
                  <a:rPr lang="en-US"/>
                  <a:pPr>
                    <a:defRPr sz="1200" b="0" i="0" u="none" strike="noStrike" kern="1200" baseline="0">
                      <a:solidFill>
                        <a:srgbClr val="E7EAF3"/>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5"/>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EB8EB413-14A9-4410-AF9A-B243CA4DC8DE}"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6"/>
        <c:spPr>
          <a:solidFill>
            <a:srgbClr val="E7EAF3"/>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7"/>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68FA57A0-401E-4093-9F6E-E743C626BB79}"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38"/>
        <c:spPr>
          <a:solidFill>
            <a:srgbClr val="E7EAF3"/>
          </a:solidFill>
          <a:ln>
            <a:noFill/>
          </a:ln>
          <a:effectLst/>
        </c:spPr>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fld id="{9BD0E689-CF78-4C5B-909D-B2BC65C2D72C}" type="VALUE">
                  <a:rPr lang="en-US"/>
                  <a:pPr>
                    <a:defRPr sz="1200" b="0" i="0" u="none" strike="noStrike" kern="1200" baseline="0">
                      <a:solidFill>
                        <a:srgbClr val="156082"/>
                      </a:solidFill>
                      <a:latin typeface="Avenir Next LT Pro Light" panose="020B0304020202020204" pitchFamily="34" charset="0"/>
                      <a:ea typeface="+mn-ea"/>
                      <a:cs typeface="+mn-cs"/>
                    </a:defRPr>
                  </a:pPr>
                  <a:t>[VALUE]</a:t>
                </a:fld>
                <a:r>
                  <a:rPr lang="en-US"/>
                  <a:t> non-LMI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s>
    <c:plotArea>
      <c:layout/>
      <c:barChart>
        <c:barDir val="col"/>
        <c:grouping val="stacked"/>
        <c:varyColors val="0"/>
        <c:ser>
          <c:idx val="0"/>
          <c:order val="0"/>
          <c:tx>
            <c:strRef>
              <c:f>'Pivot Tables'!$J$18:$J$19</c:f>
              <c:strCache>
                <c:ptCount val="1"/>
                <c:pt idx="0">
                  <c:v>LMI</c:v>
                </c:pt>
              </c:strCache>
            </c:strRef>
          </c:tx>
          <c:spPr>
            <a:solidFill>
              <a:schemeClr val="accent1"/>
            </a:solidFill>
            <a:ln>
              <a:noFill/>
            </a:ln>
            <a:effectLst/>
          </c:spPr>
          <c:invertIfNegative val="0"/>
          <c:dLbls>
            <c:dLbl>
              <c:idx val="0"/>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2FBBB08F-6504-4C18-8752-F5105BF80524}" type="VALUE">
                      <a:rPr lang="en-US">
                        <a:solidFill>
                          <a:srgbClr val="E7EAF3"/>
                        </a:solidFill>
                      </a:rPr>
                      <a:pPr>
                        <a:defRPr sz="1200">
                          <a:solidFill>
                            <a:srgbClr val="E7EAF3"/>
                          </a:solidFill>
                          <a:latin typeface="Avenir Next LT Pro Light" panose="020B0304020202020204" pitchFamily="34" charset="0"/>
                        </a:defRPr>
                      </a:pPr>
                      <a:t>[VALUE]</a:t>
                    </a:fld>
                    <a:r>
                      <a:rPr lang="en-US">
                        <a:solidFill>
                          <a:srgbClr val="E7EAF3"/>
                        </a:solidFill>
                      </a:rPr>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1970-492E-AF29-03BCD2699FE3}"/>
                </c:ext>
              </c:extLst>
            </c:dLbl>
            <c:dLbl>
              <c:idx val="1"/>
              <c:tx>
                <c:rich>
                  <a:bodyPr/>
                  <a:lstStyle/>
                  <a:p>
                    <a:fld id="{FA7E5630-7E12-4F3F-AD84-B5C2748B878D}" type="VALUE">
                      <a:rPr lang="en-US"/>
                      <a:pPr/>
                      <a:t>[VALUE]</a:t>
                    </a:fld>
                    <a:r>
                      <a:rPr lang="en-US"/>
                      <a:t> LMI</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970-492E-AF29-03BCD2699FE3}"/>
                </c:ext>
              </c:extLst>
            </c:dLbl>
            <c:dLbl>
              <c:idx val="2"/>
              <c:tx>
                <c:rich>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fld id="{CF637E2E-6ED5-404B-B420-4C39ACF1CD49}" type="VALUE">
                      <a:rPr lang="en-US"/>
                      <a:pPr>
                        <a:defRPr sz="1200">
                          <a:solidFill>
                            <a:srgbClr val="E7EAF3"/>
                          </a:solidFill>
                          <a:latin typeface="Avenir Next LT Pro Light" panose="020B0304020202020204" pitchFamily="34" charset="0"/>
                        </a:defRPr>
                      </a:pPr>
                      <a:t>[VALUE]</a:t>
                    </a:fld>
                    <a:r>
                      <a:rPr lang="en-US"/>
                      <a:t> LMI</a:t>
                    </a:r>
                  </a:p>
                </c:rich>
              </c:tx>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E7EAF3"/>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1970-492E-AF29-03BCD2699FE3}"/>
                </c:ext>
              </c:extLst>
            </c:dLbl>
            <c:dLbl>
              <c:idx val="3"/>
              <c:tx>
                <c:rich>
                  <a:bodyPr/>
                  <a:lstStyle/>
                  <a:p>
                    <a:fld id="{EB8EB413-14A9-4410-AF9A-B243CA4DC8DE}" type="VALUE">
                      <a:rPr lang="en-US"/>
                      <a:pPr/>
                      <a:t>[VALUE]</a:t>
                    </a:fld>
                    <a:r>
                      <a:rPr lang="en-US"/>
                      <a:t> LMI</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970-492E-AF29-03BCD2699FE3}"/>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'Pivot Tables'!$I$20:$I$26</c:f>
              <c:multiLvlStrCache>
                <c:ptCount val="4"/>
                <c:lvl>
                  <c:pt idx="0">
                    <c:v>contributed</c:v>
                  </c:pt>
                  <c:pt idx="1">
                    <c:v>closed</c:v>
                  </c:pt>
                  <c:pt idx="2">
                    <c:v>contributed</c:v>
                  </c:pt>
                  <c:pt idx="3">
                    <c:v>closed</c:v>
                  </c:pt>
                </c:lvl>
                <c:lvl>
                  <c:pt idx="0">
                    <c:v>control</c:v>
                  </c:pt>
                  <c:pt idx="2">
                    <c:v>recommendation</c:v>
                  </c:pt>
                </c:lvl>
              </c:multiLvlStrCache>
            </c:multiLvlStrRef>
          </c:cat>
          <c:val>
            <c:numRef>
              <c:f>'Pivot Tables'!$J$20:$J$26</c:f>
              <c:numCache>
                <c:formatCode>General</c:formatCode>
                <c:ptCount val="4"/>
                <c:pt idx="0">
                  <c:v>92</c:v>
                </c:pt>
                <c:pt idx="1">
                  <c:v>2</c:v>
                </c:pt>
                <c:pt idx="2">
                  <c:v>91</c:v>
                </c:pt>
                <c:pt idx="3">
                  <c:v>2</c:v>
                </c:pt>
              </c:numCache>
            </c:numRef>
          </c:val>
          <c:extLst>
            <c:ext xmlns:c16="http://schemas.microsoft.com/office/drawing/2014/chart" uri="{C3380CC4-5D6E-409C-BE32-E72D297353CC}">
              <c16:uniqueId val="{00000004-1970-492E-AF29-03BCD2699FE3}"/>
            </c:ext>
          </c:extLst>
        </c:ser>
        <c:ser>
          <c:idx val="1"/>
          <c:order val="1"/>
          <c:tx>
            <c:strRef>
              <c:f>'Pivot Tables'!$K$18:$K$19</c:f>
              <c:strCache>
                <c:ptCount val="1"/>
                <c:pt idx="0">
                  <c:v>non-LMI</c:v>
                </c:pt>
              </c:strCache>
            </c:strRef>
          </c:tx>
          <c:spPr>
            <a:solidFill>
              <a:srgbClr val="E7EAF3"/>
            </a:solidFill>
            <a:ln>
              <a:noFill/>
            </a:ln>
            <a:effectLst/>
          </c:spPr>
          <c:invertIfNegative val="0"/>
          <c:dLbls>
            <c:dLbl>
              <c:idx val="0"/>
              <c:tx>
                <c:rich>
                  <a:bodyPr/>
                  <a:lstStyle/>
                  <a:p>
                    <a:fld id="{68FA57A0-401E-4093-9F6E-E743C626BB79}" type="VALUE">
                      <a:rPr lang="en-US"/>
                      <a:pPr/>
                      <a:t>[VALUE]</a:t>
                    </a:fld>
                    <a:r>
                      <a:rPr lang="en-US"/>
                      <a:t> non-LMI</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1970-492E-AF29-03BCD2699FE3}"/>
                </c:ext>
              </c:extLst>
            </c:dLbl>
            <c:dLbl>
              <c:idx val="2"/>
              <c:tx>
                <c:rich>
                  <a:bodyPr/>
                  <a:lstStyle/>
                  <a:p>
                    <a:fld id="{9BD0E689-CF78-4C5B-909D-B2BC65C2D72C}" type="VALUE">
                      <a:rPr lang="en-US"/>
                      <a:pPr/>
                      <a:t>[VALUE]</a:t>
                    </a:fld>
                    <a:r>
                      <a:rPr lang="en-US"/>
                      <a:t> non-LMI</a:t>
                    </a: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1970-492E-AF29-03BCD2699FE3}"/>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156082"/>
                    </a:solidFill>
                    <a:latin typeface="Avenir Next LT Pro Light" panose="020B0304020202020204" pitchFamily="34"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'Pivot Tables'!$I$20:$I$26</c:f>
              <c:multiLvlStrCache>
                <c:ptCount val="4"/>
                <c:lvl>
                  <c:pt idx="0">
                    <c:v>contributed</c:v>
                  </c:pt>
                  <c:pt idx="1">
                    <c:v>closed</c:v>
                  </c:pt>
                  <c:pt idx="2">
                    <c:v>contributed</c:v>
                  </c:pt>
                  <c:pt idx="3">
                    <c:v>closed</c:v>
                  </c:pt>
                </c:lvl>
                <c:lvl>
                  <c:pt idx="0">
                    <c:v>control</c:v>
                  </c:pt>
                  <c:pt idx="2">
                    <c:v>recommendation</c:v>
                  </c:pt>
                </c:lvl>
              </c:multiLvlStrCache>
            </c:multiLvlStrRef>
          </c:cat>
          <c:val>
            <c:numRef>
              <c:f>'Pivot Tables'!$K$20:$K$26</c:f>
              <c:numCache>
                <c:formatCode>General</c:formatCode>
                <c:ptCount val="4"/>
                <c:pt idx="0">
                  <c:v>64</c:v>
                </c:pt>
                <c:pt idx="2">
                  <c:v>118</c:v>
                </c:pt>
              </c:numCache>
            </c:numRef>
          </c:val>
          <c:extLst>
            <c:ext xmlns:c16="http://schemas.microsoft.com/office/drawing/2014/chart" uri="{C3380CC4-5D6E-409C-BE32-E72D297353CC}">
              <c16:uniqueId val="{00000007-1970-492E-AF29-03BCD2699FE3}"/>
            </c:ext>
          </c:extLst>
        </c:ser>
        <c:dLbls>
          <c:dLblPos val="ctr"/>
          <c:showLegendKey val="0"/>
          <c:showVal val="1"/>
          <c:showCatName val="0"/>
          <c:showSerName val="0"/>
          <c:showPercent val="0"/>
          <c:showBubbleSize val="0"/>
        </c:dLbls>
        <c:gapWidth val="7"/>
        <c:overlap val="100"/>
        <c:axId val="175827647"/>
        <c:axId val="175828127"/>
      </c:barChart>
      <c:catAx>
        <c:axId val="17582764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Avenir Next LT Pro Light" panose="020B0304020202020204" pitchFamily="34" charset="0"/>
                <a:ea typeface="+mn-ea"/>
                <a:cs typeface="+mn-cs"/>
              </a:defRPr>
            </a:pPr>
            <a:endParaRPr lang="en-US"/>
          </a:p>
        </c:txPr>
        <c:crossAx val="175828127"/>
        <c:crosses val="autoZero"/>
        <c:auto val="1"/>
        <c:lblAlgn val="ctr"/>
        <c:lblOffset val="100"/>
        <c:noMultiLvlLbl val="0"/>
      </c:catAx>
      <c:valAx>
        <c:axId val="1758281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Avenir Next LT Pro Light" panose="020B0304020202020204" pitchFamily="34" charset="0"/>
                <a:ea typeface="+mn-ea"/>
                <a:cs typeface="+mn-cs"/>
              </a:defRPr>
            </a:pPr>
            <a:endParaRPr lang="en-US"/>
          </a:p>
        </c:txPr>
        <c:crossAx val="1758276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eg"/><Relationship Id="rId1" Type="http://schemas.openxmlformats.org/officeDocument/2006/relationships/image" Target="../media/image8.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jpg"/><Relationship Id="rId1"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824287-FB28-4B09-B8F0-7727B82DB400}" type="doc">
      <dgm:prSet loTypeId="urn:microsoft.com/office/officeart/2011/layout/CircleProcess" loCatId="process" qsTypeId="urn:microsoft.com/office/officeart/2005/8/quickstyle/simple1" qsCatId="simple" csTypeId="urn:microsoft.com/office/officeart/2005/8/colors/accent2_3" csCatId="accent2" phldr="1"/>
      <dgm:spPr/>
      <dgm:t>
        <a:bodyPr/>
        <a:lstStyle/>
        <a:p>
          <a:endParaRPr lang="en-US"/>
        </a:p>
      </dgm:t>
    </dgm:pt>
    <dgm:pt modelId="{662C6B54-EB9B-4C44-9195-3ADCB1CDD851}">
      <dgm:prSet phldrT="[Text]"/>
      <dgm:spPr/>
      <dgm:t>
        <a:bodyPr/>
        <a:lstStyle/>
        <a:p>
          <a:r>
            <a:rPr lang="en-US" dirty="0"/>
            <a:t>Jan 2017</a:t>
          </a:r>
          <a:br>
            <a:rPr lang="en-US" dirty="0"/>
          </a:br>
          <a:r>
            <a:rPr lang="en-US" dirty="0"/>
            <a:t>to</a:t>
          </a:r>
          <a:br>
            <a:rPr lang="en-US" dirty="0"/>
          </a:br>
          <a:r>
            <a:rPr lang="en-US" dirty="0"/>
            <a:t>Jul 2018</a:t>
          </a:r>
        </a:p>
      </dgm:t>
    </dgm:pt>
    <dgm:pt modelId="{6D146BB3-50A9-4D18-9065-0E1A0E26FAF1}" type="parTrans" cxnId="{8E9F3EAC-95B2-48DD-902C-512473B1FF31}">
      <dgm:prSet/>
      <dgm:spPr/>
      <dgm:t>
        <a:bodyPr/>
        <a:lstStyle/>
        <a:p>
          <a:endParaRPr lang="en-US"/>
        </a:p>
      </dgm:t>
    </dgm:pt>
    <dgm:pt modelId="{F84E21D4-DC7E-4A52-9FA3-23BAF1EE5F5B}" type="sibTrans" cxnId="{8E9F3EAC-95B2-48DD-902C-512473B1FF31}">
      <dgm:prSet/>
      <dgm:spPr/>
      <dgm:t>
        <a:bodyPr/>
        <a:lstStyle/>
        <a:p>
          <a:endParaRPr lang="en-US"/>
        </a:p>
      </dgm:t>
    </dgm:pt>
    <dgm:pt modelId="{4147AC84-4133-4D7A-9446-86E63C7D6BBC}">
      <dgm:prSet phldrT="[Text]"/>
      <dgm:spPr/>
      <dgm:t>
        <a:bodyPr/>
        <a:lstStyle/>
        <a:p>
          <a:r>
            <a:rPr lang="en-US" dirty="0"/>
            <a:t>Aug 2018</a:t>
          </a:r>
        </a:p>
      </dgm:t>
    </dgm:pt>
    <dgm:pt modelId="{DC1F9EA7-6E01-4BD7-8EA9-E1EC5DF6A5C3}" type="parTrans" cxnId="{ABC08DE9-BF5E-4F67-8DC4-845F4A7604AD}">
      <dgm:prSet/>
      <dgm:spPr/>
      <dgm:t>
        <a:bodyPr/>
        <a:lstStyle/>
        <a:p>
          <a:endParaRPr lang="en-US"/>
        </a:p>
      </dgm:t>
    </dgm:pt>
    <dgm:pt modelId="{58E66F3A-6A1C-4D10-8392-1C0874CA943E}" type="sibTrans" cxnId="{ABC08DE9-BF5E-4F67-8DC4-845F4A7604AD}">
      <dgm:prSet/>
      <dgm:spPr/>
      <dgm:t>
        <a:bodyPr/>
        <a:lstStyle/>
        <a:p>
          <a:endParaRPr lang="en-US"/>
        </a:p>
      </dgm:t>
    </dgm:pt>
    <dgm:pt modelId="{22AE7CA1-7D42-43B6-ABBE-FCB44FD0D991}">
      <dgm:prSet phldrT="[Text]"/>
      <dgm:spPr/>
      <dgm:t>
        <a:bodyPr/>
        <a:lstStyle/>
        <a:p>
          <a:r>
            <a:rPr lang="en-US" dirty="0"/>
            <a:t>Dec 2018</a:t>
          </a:r>
        </a:p>
      </dgm:t>
    </dgm:pt>
    <dgm:pt modelId="{88E7B301-5DA3-41B3-8FF7-76BC93C19E9A}" type="parTrans" cxnId="{17B483D6-5203-475F-BD7A-1347BB07790F}">
      <dgm:prSet/>
      <dgm:spPr/>
      <dgm:t>
        <a:bodyPr/>
        <a:lstStyle/>
        <a:p>
          <a:endParaRPr lang="en-US"/>
        </a:p>
      </dgm:t>
    </dgm:pt>
    <dgm:pt modelId="{8998A47F-54BD-4711-8D82-2EC3137051A3}" type="sibTrans" cxnId="{17B483D6-5203-475F-BD7A-1347BB07790F}">
      <dgm:prSet/>
      <dgm:spPr/>
      <dgm:t>
        <a:bodyPr/>
        <a:lstStyle/>
        <a:p>
          <a:endParaRPr lang="en-US"/>
        </a:p>
      </dgm:t>
    </dgm:pt>
    <dgm:pt modelId="{25337743-2573-4F68-9882-8F34BEC1FEA3}">
      <dgm:prSet phldrT="[Text]"/>
      <dgm:spPr/>
      <dgm:t>
        <a:bodyPr/>
        <a:lstStyle/>
        <a:p>
          <a:pPr indent="0">
            <a:buNone/>
          </a:pPr>
          <a:r>
            <a:rPr lang="en-US" dirty="0"/>
            <a:t>Automatic enrollment </a:t>
          </a:r>
          <a:br>
            <a:rPr lang="en-US" dirty="0"/>
          </a:br>
          <a:r>
            <a:rPr lang="en-US" dirty="0"/>
            <a:t>into TSP, with </a:t>
          </a:r>
          <a:br>
            <a:rPr lang="en-US" dirty="0"/>
          </a:br>
          <a:r>
            <a:rPr lang="en-US" dirty="0"/>
            <a:t>3% match</a:t>
          </a:r>
        </a:p>
      </dgm:t>
    </dgm:pt>
    <dgm:pt modelId="{EE580B7C-54DA-4BB7-AAFF-BB49100ED42C}" type="parTrans" cxnId="{848963F3-2793-4FE3-9DB2-AC07799C3AAA}">
      <dgm:prSet/>
      <dgm:spPr/>
      <dgm:t>
        <a:bodyPr/>
        <a:lstStyle/>
        <a:p>
          <a:endParaRPr lang="en-US"/>
        </a:p>
      </dgm:t>
    </dgm:pt>
    <dgm:pt modelId="{588B2B50-1B2D-477A-952F-27E76527E35D}" type="sibTrans" cxnId="{848963F3-2793-4FE3-9DB2-AC07799C3AAA}">
      <dgm:prSet/>
      <dgm:spPr/>
      <dgm:t>
        <a:bodyPr/>
        <a:lstStyle/>
        <a:p>
          <a:endParaRPr lang="en-US"/>
        </a:p>
      </dgm:t>
    </dgm:pt>
    <dgm:pt modelId="{C8A45745-06A4-4CD3-B12F-E18A094429D6}">
      <dgm:prSet phldrT="[Text]"/>
      <dgm:spPr/>
      <dgm:t>
        <a:bodyPr/>
        <a:lstStyle/>
        <a:p>
          <a:r>
            <a:rPr lang="en-US" dirty="0"/>
            <a:t>Sep 2018</a:t>
          </a:r>
        </a:p>
      </dgm:t>
    </dgm:pt>
    <dgm:pt modelId="{0F82DE0C-5066-45D7-ACE5-53D80A53BEC8}" type="parTrans" cxnId="{0F0C1AF1-F085-4818-A48B-F41D032E7982}">
      <dgm:prSet/>
      <dgm:spPr/>
      <dgm:t>
        <a:bodyPr/>
        <a:lstStyle/>
        <a:p>
          <a:endParaRPr lang="en-US"/>
        </a:p>
      </dgm:t>
    </dgm:pt>
    <dgm:pt modelId="{3922F6E1-403B-4CE4-BC19-8B883393F82C}" type="sibTrans" cxnId="{0F0C1AF1-F085-4818-A48B-F41D032E7982}">
      <dgm:prSet/>
      <dgm:spPr/>
      <dgm:t>
        <a:bodyPr/>
        <a:lstStyle/>
        <a:p>
          <a:endParaRPr lang="en-US"/>
        </a:p>
      </dgm:t>
    </dgm:pt>
    <dgm:pt modelId="{7D657C7B-CEF7-4D8B-BD5B-D5C00C903DE9}">
      <dgm:prSet phldrT="[Text]"/>
      <dgm:spPr/>
      <dgm:t>
        <a:bodyPr/>
        <a:lstStyle/>
        <a:p>
          <a:pPr indent="0">
            <a:buNone/>
          </a:pPr>
          <a:r>
            <a:rPr lang="en-US" dirty="0"/>
            <a:t>Email reminders to enrollees</a:t>
          </a:r>
        </a:p>
      </dgm:t>
    </dgm:pt>
    <dgm:pt modelId="{5F3A7FEE-EF0F-45DE-AC00-843AC56BAAE7}" type="parTrans" cxnId="{0823190E-862D-43A4-84A9-4CFB686CD8A9}">
      <dgm:prSet/>
      <dgm:spPr/>
      <dgm:t>
        <a:bodyPr/>
        <a:lstStyle/>
        <a:p>
          <a:endParaRPr lang="en-US"/>
        </a:p>
      </dgm:t>
    </dgm:pt>
    <dgm:pt modelId="{4DF73A60-4B7C-4202-B4AB-829E4A58D5B7}" type="sibTrans" cxnId="{0823190E-862D-43A4-84A9-4CFB686CD8A9}">
      <dgm:prSet/>
      <dgm:spPr/>
      <dgm:t>
        <a:bodyPr/>
        <a:lstStyle/>
        <a:p>
          <a:endParaRPr lang="en-US"/>
        </a:p>
      </dgm:t>
    </dgm:pt>
    <dgm:pt modelId="{8E4BB68F-D5C9-415E-8618-15D2C998C3C3}">
      <dgm:prSet phldrT="[Text]"/>
      <dgm:spPr/>
      <dgm:t>
        <a:bodyPr/>
        <a:lstStyle/>
        <a:p>
          <a:pPr indent="0">
            <a:buNone/>
          </a:pPr>
          <a:r>
            <a:rPr lang="en-US" dirty="0"/>
            <a:t>Review TSP contributions</a:t>
          </a:r>
        </a:p>
      </dgm:t>
    </dgm:pt>
    <dgm:pt modelId="{7FD47534-6C80-4627-95C0-6A6502292D55}" type="parTrans" cxnId="{995E4820-3CA0-4CCD-8B34-B34D40EC135A}">
      <dgm:prSet/>
      <dgm:spPr/>
      <dgm:t>
        <a:bodyPr/>
        <a:lstStyle/>
        <a:p>
          <a:endParaRPr lang="en-US"/>
        </a:p>
      </dgm:t>
    </dgm:pt>
    <dgm:pt modelId="{A32DB9B5-A3F0-4021-9447-34121C35F74B}" type="sibTrans" cxnId="{995E4820-3CA0-4CCD-8B34-B34D40EC135A}">
      <dgm:prSet/>
      <dgm:spPr/>
      <dgm:t>
        <a:bodyPr/>
        <a:lstStyle/>
        <a:p>
          <a:endParaRPr lang="en-US"/>
        </a:p>
      </dgm:t>
    </dgm:pt>
    <dgm:pt modelId="{0148160D-A918-418A-BB70-FA06C52F9A7A}" type="pres">
      <dgm:prSet presAssocID="{5E824287-FB28-4B09-B8F0-7727B82DB400}" presName="Name0" presStyleCnt="0">
        <dgm:presLayoutVars>
          <dgm:chMax val="11"/>
          <dgm:chPref val="11"/>
          <dgm:dir/>
          <dgm:resizeHandles/>
        </dgm:presLayoutVars>
      </dgm:prSet>
      <dgm:spPr/>
    </dgm:pt>
    <dgm:pt modelId="{51DD91F1-A05C-4FBE-BCBF-989CF804700A}" type="pres">
      <dgm:prSet presAssocID="{22AE7CA1-7D42-43B6-ABBE-FCB44FD0D991}" presName="Accent4" presStyleCnt="0"/>
      <dgm:spPr/>
    </dgm:pt>
    <dgm:pt modelId="{334E2493-6944-4976-A4CA-613677C9D818}" type="pres">
      <dgm:prSet presAssocID="{22AE7CA1-7D42-43B6-ABBE-FCB44FD0D991}" presName="Accent" presStyleLbl="node1" presStyleIdx="0" presStyleCnt="4"/>
      <dgm:spPr/>
    </dgm:pt>
    <dgm:pt modelId="{58AC92EB-76C4-4DB9-80D3-8E84A2F7B9CF}" type="pres">
      <dgm:prSet presAssocID="{22AE7CA1-7D42-43B6-ABBE-FCB44FD0D991}" presName="ParentBackground4" presStyleCnt="0"/>
      <dgm:spPr/>
    </dgm:pt>
    <dgm:pt modelId="{CE477825-EEDB-4AA7-8D4D-6E7D0DF67250}" type="pres">
      <dgm:prSet presAssocID="{22AE7CA1-7D42-43B6-ABBE-FCB44FD0D991}" presName="ParentBackground" presStyleLbl="fgAcc1" presStyleIdx="0" presStyleCnt="4"/>
      <dgm:spPr/>
    </dgm:pt>
    <dgm:pt modelId="{1A423198-401B-49D7-B6B2-54C7282F5D32}" type="pres">
      <dgm:prSet presAssocID="{22AE7CA1-7D42-43B6-ABBE-FCB44FD0D991}" presName="Child4" presStyleLbl="revTx" presStyleIdx="0" presStyleCnt="3">
        <dgm:presLayoutVars>
          <dgm:chMax val="0"/>
          <dgm:chPref val="0"/>
          <dgm:bulletEnabled val="1"/>
        </dgm:presLayoutVars>
      </dgm:prSet>
      <dgm:spPr/>
    </dgm:pt>
    <dgm:pt modelId="{7E2E2059-2DE8-425B-9AE1-14B69B6A6016}" type="pres">
      <dgm:prSet presAssocID="{22AE7CA1-7D42-43B6-ABBE-FCB44FD0D991}" presName="Parent4" presStyleLbl="revTx" presStyleIdx="0" presStyleCnt="3">
        <dgm:presLayoutVars>
          <dgm:chMax val="1"/>
          <dgm:chPref val="1"/>
          <dgm:bulletEnabled val="1"/>
        </dgm:presLayoutVars>
      </dgm:prSet>
      <dgm:spPr/>
    </dgm:pt>
    <dgm:pt modelId="{9A3280BB-1FF2-46DD-8D16-83E621D63F37}" type="pres">
      <dgm:prSet presAssocID="{C8A45745-06A4-4CD3-B12F-E18A094429D6}" presName="Accent3" presStyleCnt="0"/>
      <dgm:spPr/>
    </dgm:pt>
    <dgm:pt modelId="{F3A42D7F-E284-4CCF-8466-8736E9633515}" type="pres">
      <dgm:prSet presAssocID="{C8A45745-06A4-4CD3-B12F-E18A094429D6}" presName="Accent" presStyleLbl="node1" presStyleIdx="1" presStyleCnt="4"/>
      <dgm:spPr/>
    </dgm:pt>
    <dgm:pt modelId="{7E752689-EEEB-4163-BE59-AA4303CCE07E}" type="pres">
      <dgm:prSet presAssocID="{C8A45745-06A4-4CD3-B12F-E18A094429D6}" presName="ParentBackground3" presStyleCnt="0"/>
      <dgm:spPr/>
    </dgm:pt>
    <dgm:pt modelId="{FE8B84AA-765C-4A36-A678-C7A77319D259}" type="pres">
      <dgm:prSet presAssocID="{C8A45745-06A4-4CD3-B12F-E18A094429D6}" presName="ParentBackground" presStyleLbl="fgAcc1" presStyleIdx="1" presStyleCnt="4"/>
      <dgm:spPr/>
    </dgm:pt>
    <dgm:pt modelId="{442EED61-976D-422A-A65A-9FBF6E127ED0}" type="pres">
      <dgm:prSet presAssocID="{C8A45745-06A4-4CD3-B12F-E18A094429D6}" presName="Child3" presStyleLbl="revTx" presStyleIdx="1" presStyleCnt="3">
        <dgm:presLayoutVars>
          <dgm:chMax val="0"/>
          <dgm:chPref val="0"/>
          <dgm:bulletEnabled val="1"/>
        </dgm:presLayoutVars>
      </dgm:prSet>
      <dgm:spPr/>
    </dgm:pt>
    <dgm:pt modelId="{216E7645-4220-4800-8E75-3464C03B22DF}" type="pres">
      <dgm:prSet presAssocID="{C8A45745-06A4-4CD3-B12F-E18A094429D6}" presName="Parent3" presStyleLbl="revTx" presStyleIdx="1" presStyleCnt="3">
        <dgm:presLayoutVars>
          <dgm:chMax val="1"/>
          <dgm:chPref val="1"/>
          <dgm:bulletEnabled val="1"/>
        </dgm:presLayoutVars>
      </dgm:prSet>
      <dgm:spPr/>
    </dgm:pt>
    <dgm:pt modelId="{5D6897A7-3B68-4725-BD62-837EE71C0D0F}" type="pres">
      <dgm:prSet presAssocID="{4147AC84-4133-4D7A-9446-86E63C7D6BBC}" presName="Accent2" presStyleCnt="0"/>
      <dgm:spPr/>
    </dgm:pt>
    <dgm:pt modelId="{71AC9008-153F-4644-BED0-D5DF65AAEFC3}" type="pres">
      <dgm:prSet presAssocID="{4147AC84-4133-4D7A-9446-86E63C7D6BBC}" presName="Accent" presStyleLbl="node1" presStyleIdx="2" presStyleCnt="4"/>
      <dgm:spPr/>
    </dgm:pt>
    <dgm:pt modelId="{BA84ABF8-87B1-48B1-8C44-1C0DAE024C7A}" type="pres">
      <dgm:prSet presAssocID="{4147AC84-4133-4D7A-9446-86E63C7D6BBC}" presName="ParentBackground2" presStyleCnt="0"/>
      <dgm:spPr/>
    </dgm:pt>
    <dgm:pt modelId="{BCB568FF-D3EF-455D-9C8B-996C3EABEC50}" type="pres">
      <dgm:prSet presAssocID="{4147AC84-4133-4D7A-9446-86E63C7D6BBC}" presName="ParentBackground" presStyleLbl="fgAcc1" presStyleIdx="2" presStyleCnt="4"/>
      <dgm:spPr/>
    </dgm:pt>
    <dgm:pt modelId="{5FED72A8-89AE-4267-8496-6104EA2F9200}" type="pres">
      <dgm:prSet presAssocID="{4147AC84-4133-4D7A-9446-86E63C7D6BBC}" presName="Parent2" presStyleLbl="revTx" presStyleIdx="1" presStyleCnt="3">
        <dgm:presLayoutVars>
          <dgm:chMax val="1"/>
          <dgm:chPref val="1"/>
          <dgm:bulletEnabled val="1"/>
        </dgm:presLayoutVars>
      </dgm:prSet>
      <dgm:spPr/>
    </dgm:pt>
    <dgm:pt modelId="{5EFC5236-EE47-4984-B8D6-2BB4742BABB8}" type="pres">
      <dgm:prSet presAssocID="{662C6B54-EB9B-4C44-9195-3ADCB1CDD851}" presName="Accent1" presStyleCnt="0"/>
      <dgm:spPr/>
    </dgm:pt>
    <dgm:pt modelId="{D83E61B1-FA54-47B4-A840-7484C7A99D5E}" type="pres">
      <dgm:prSet presAssocID="{662C6B54-EB9B-4C44-9195-3ADCB1CDD851}" presName="Accent" presStyleLbl="node1" presStyleIdx="3" presStyleCnt="4"/>
      <dgm:spPr/>
    </dgm:pt>
    <dgm:pt modelId="{FDE82702-A2D9-4BF8-9D9B-7BDCEFA2C4FB}" type="pres">
      <dgm:prSet presAssocID="{662C6B54-EB9B-4C44-9195-3ADCB1CDD851}" presName="ParentBackground1" presStyleCnt="0"/>
      <dgm:spPr/>
    </dgm:pt>
    <dgm:pt modelId="{2EDBDBC6-705E-429F-B611-1BE1A8EDC4B8}" type="pres">
      <dgm:prSet presAssocID="{662C6B54-EB9B-4C44-9195-3ADCB1CDD851}" presName="ParentBackground" presStyleLbl="fgAcc1" presStyleIdx="3" presStyleCnt="4"/>
      <dgm:spPr/>
    </dgm:pt>
    <dgm:pt modelId="{33712A8A-66C4-487D-A2A5-E2F1331031D5}" type="pres">
      <dgm:prSet presAssocID="{662C6B54-EB9B-4C44-9195-3ADCB1CDD851}" presName="Child1" presStyleLbl="revTx" presStyleIdx="2" presStyleCnt="3">
        <dgm:presLayoutVars>
          <dgm:chMax val="0"/>
          <dgm:chPref val="0"/>
          <dgm:bulletEnabled val="1"/>
        </dgm:presLayoutVars>
      </dgm:prSet>
      <dgm:spPr/>
    </dgm:pt>
    <dgm:pt modelId="{9BE78AB5-4E6A-47E3-A3CF-39F8FA9BB803}" type="pres">
      <dgm:prSet presAssocID="{662C6B54-EB9B-4C44-9195-3ADCB1CDD851}" presName="Parent1" presStyleLbl="revTx" presStyleIdx="2" presStyleCnt="3">
        <dgm:presLayoutVars>
          <dgm:chMax val="1"/>
          <dgm:chPref val="1"/>
          <dgm:bulletEnabled val="1"/>
        </dgm:presLayoutVars>
      </dgm:prSet>
      <dgm:spPr/>
    </dgm:pt>
  </dgm:ptLst>
  <dgm:cxnLst>
    <dgm:cxn modelId="{22B1850D-4BCD-4F2B-A81B-B6129A81B3C4}" type="presOf" srcId="{5E824287-FB28-4B09-B8F0-7727B82DB400}" destId="{0148160D-A918-418A-BB70-FA06C52F9A7A}" srcOrd="0" destOrd="0" presId="urn:microsoft.com/office/officeart/2011/layout/CircleProcess"/>
    <dgm:cxn modelId="{0823190E-862D-43A4-84A9-4CFB686CD8A9}" srcId="{C8A45745-06A4-4CD3-B12F-E18A094429D6}" destId="{7D657C7B-CEF7-4D8B-BD5B-D5C00C903DE9}" srcOrd="0" destOrd="0" parTransId="{5F3A7FEE-EF0F-45DE-AC00-843AC56BAAE7}" sibTransId="{4DF73A60-4B7C-4202-B4AB-829E4A58D5B7}"/>
    <dgm:cxn modelId="{A18C2912-B8DA-4DA4-B4BB-A4135163F22B}" type="presOf" srcId="{8E4BB68F-D5C9-415E-8618-15D2C998C3C3}" destId="{1A423198-401B-49D7-B6B2-54C7282F5D32}" srcOrd="0" destOrd="0" presId="urn:microsoft.com/office/officeart/2011/layout/CircleProcess"/>
    <dgm:cxn modelId="{995E4820-3CA0-4CCD-8B34-B34D40EC135A}" srcId="{22AE7CA1-7D42-43B6-ABBE-FCB44FD0D991}" destId="{8E4BB68F-D5C9-415E-8618-15D2C998C3C3}" srcOrd="0" destOrd="0" parTransId="{7FD47534-6C80-4627-95C0-6A6502292D55}" sibTransId="{A32DB9B5-A3F0-4021-9447-34121C35F74B}"/>
    <dgm:cxn modelId="{D3897030-5893-4160-BD41-44FD55AA8322}" type="presOf" srcId="{22AE7CA1-7D42-43B6-ABBE-FCB44FD0D991}" destId="{CE477825-EEDB-4AA7-8D4D-6E7D0DF67250}" srcOrd="0" destOrd="0" presId="urn:microsoft.com/office/officeart/2011/layout/CircleProcess"/>
    <dgm:cxn modelId="{82146644-193C-4545-8868-3C2DEC703A69}" type="presOf" srcId="{25337743-2573-4F68-9882-8F34BEC1FEA3}" destId="{33712A8A-66C4-487D-A2A5-E2F1331031D5}" srcOrd="0" destOrd="0" presId="urn:microsoft.com/office/officeart/2011/layout/CircleProcess"/>
    <dgm:cxn modelId="{21D14665-EFE7-4C55-AC79-495FF66D5398}" type="presOf" srcId="{662C6B54-EB9B-4C44-9195-3ADCB1CDD851}" destId="{9BE78AB5-4E6A-47E3-A3CF-39F8FA9BB803}" srcOrd="1" destOrd="0" presId="urn:microsoft.com/office/officeart/2011/layout/CircleProcess"/>
    <dgm:cxn modelId="{AE001775-ECF8-4313-AFCE-7C85747332AC}" type="presOf" srcId="{C8A45745-06A4-4CD3-B12F-E18A094429D6}" destId="{FE8B84AA-765C-4A36-A678-C7A77319D259}" srcOrd="0" destOrd="0" presId="urn:microsoft.com/office/officeart/2011/layout/CircleProcess"/>
    <dgm:cxn modelId="{3C58E656-FFA0-472C-A64A-D233EF169C83}" type="presOf" srcId="{22AE7CA1-7D42-43B6-ABBE-FCB44FD0D991}" destId="{7E2E2059-2DE8-425B-9AE1-14B69B6A6016}" srcOrd="1" destOrd="0" presId="urn:microsoft.com/office/officeart/2011/layout/CircleProcess"/>
    <dgm:cxn modelId="{2BE624A8-31E1-4EDC-96ED-06D16CF71FA5}" type="presOf" srcId="{662C6B54-EB9B-4C44-9195-3ADCB1CDD851}" destId="{2EDBDBC6-705E-429F-B611-1BE1A8EDC4B8}" srcOrd="0" destOrd="0" presId="urn:microsoft.com/office/officeart/2011/layout/CircleProcess"/>
    <dgm:cxn modelId="{8E9F3EAC-95B2-48DD-902C-512473B1FF31}" srcId="{5E824287-FB28-4B09-B8F0-7727B82DB400}" destId="{662C6B54-EB9B-4C44-9195-3ADCB1CDD851}" srcOrd="0" destOrd="0" parTransId="{6D146BB3-50A9-4D18-9065-0E1A0E26FAF1}" sibTransId="{F84E21D4-DC7E-4A52-9FA3-23BAF1EE5F5B}"/>
    <dgm:cxn modelId="{592997B9-02FD-4E91-B932-104969543FEA}" type="presOf" srcId="{7D657C7B-CEF7-4D8B-BD5B-D5C00C903DE9}" destId="{442EED61-976D-422A-A65A-9FBF6E127ED0}" srcOrd="0" destOrd="0" presId="urn:microsoft.com/office/officeart/2011/layout/CircleProcess"/>
    <dgm:cxn modelId="{163BE5D0-3FA9-4B68-A531-0E97BC043361}" type="presOf" srcId="{4147AC84-4133-4D7A-9446-86E63C7D6BBC}" destId="{5FED72A8-89AE-4267-8496-6104EA2F9200}" srcOrd="1" destOrd="0" presId="urn:microsoft.com/office/officeart/2011/layout/CircleProcess"/>
    <dgm:cxn modelId="{4FC83FD1-F8F8-435F-8C03-435F73E8A3D8}" type="presOf" srcId="{C8A45745-06A4-4CD3-B12F-E18A094429D6}" destId="{216E7645-4220-4800-8E75-3464C03B22DF}" srcOrd="1" destOrd="0" presId="urn:microsoft.com/office/officeart/2011/layout/CircleProcess"/>
    <dgm:cxn modelId="{17B483D6-5203-475F-BD7A-1347BB07790F}" srcId="{5E824287-FB28-4B09-B8F0-7727B82DB400}" destId="{22AE7CA1-7D42-43B6-ABBE-FCB44FD0D991}" srcOrd="3" destOrd="0" parTransId="{88E7B301-5DA3-41B3-8FF7-76BC93C19E9A}" sibTransId="{8998A47F-54BD-4711-8D82-2EC3137051A3}"/>
    <dgm:cxn modelId="{CC999FE0-AD86-4E78-82DC-33D75088460A}" type="presOf" srcId="{4147AC84-4133-4D7A-9446-86E63C7D6BBC}" destId="{BCB568FF-D3EF-455D-9C8B-996C3EABEC50}" srcOrd="0" destOrd="0" presId="urn:microsoft.com/office/officeart/2011/layout/CircleProcess"/>
    <dgm:cxn modelId="{ABC08DE9-BF5E-4F67-8DC4-845F4A7604AD}" srcId="{5E824287-FB28-4B09-B8F0-7727B82DB400}" destId="{4147AC84-4133-4D7A-9446-86E63C7D6BBC}" srcOrd="1" destOrd="0" parTransId="{DC1F9EA7-6E01-4BD7-8EA9-E1EC5DF6A5C3}" sibTransId="{58E66F3A-6A1C-4D10-8392-1C0874CA943E}"/>
    <dgm:cxn modelId="{0F0C1AF1-F085-4818-A48B-F41D032E7982}" srcId="{5E824287-FB28-4B09-B8F0-7727B82DB400}" destId="{C8A45745-06A4-4CD3-B12F-E18A094429D6}" srcOrd="2" destOrd="0" parTransId="{0F82DE0C-5066-45D7-ACE5-53D80A53BEC8}" sibTransId="{3922F6E1-403B-4CE4-BC19-8B883393F82C}"/>
    <dgm:cxn modelId="{848963F3-2793-4FE3-9DB2-AC07799C3AAA}" srcId="{662C6B54-EB9B-4C44-9195-3ADCB1CDD851}" destId="{25337743-2573-4F68-9882-8F34BEC1FEA3}" srcOrd="0" destOrd="0" parTransId="{EE580B7C-54DA-4BB7-AAFF-BB49100ED42C}" sibTransId="{588B2B50-1B2D-477A-952F-27E76527E35D}"/>
    <dgm:cxn modelId="{B2499673-3B41-4268-81D8-12CB262D695D}" type="presParOf" srcId="{0148160D-A918-418A-BB70-FA06C52F9A7A}" destId="{51DD91F1-A05C-4FBE-BCBF-989CF804700A}" srcOrd="0" destOrd="0" presId="urn:microsoft.com/office/officeart/2011/layout/CircleProcess"/>
    <dgm:cxn modelId="{76D30B32-3AD5-4145-9327-E3607B3BB775}" type="presParOf" srcId="{51DD91F1-A05C-4FBE-BCBF-989CF804700A}" destId="{334E2493-6944-4976-A4CA-613677C9D818}" srcOrd="0" destOrd="0" presId="urn:microsoft.com/office/officeart/2011/layout/CircleProcess"/>
    <dgm:cxn modelId="{21083AA8-4153-4F0D-8B62-BDDA461B7EC2}" type="presParOf" srcId="{0148160D-A918-418A-BB70-FA06C52F9A7A}" destId="{58AC92EB-76C4-4DB9-80D3-8E84A2F7B9CF}" srcOrd="1" destOrd="0" presId="urn:microsoft.com/office/officeart/2011/layout/CircleProcess"/>
    <dgm:cxn modelId="{1CDF64F4-91F8-41A4-8621-1E33C41ADCDF}" type="presParOf" srcId="{58AC92EB-76C4-4DB9-80D3-8E84A2F7B9CF}" destId="{CE477825-EEDB-4AA7-8D4D-6E7D0DF67250}" srcOrd="0" destOrd="0" presId="urn:microsoft.com/office/officeart/2011/layout/CircleProcess"/>
    <dgm:cxn modelId="{BE940745-1D57-4B1B-B26F-B28AB86B8F28}" type="presParOf" srcId="{0148160D-A918-418A-BB70-FA06C52F9A7A}" destId="{1A423198-401B-49D7-B6B2-54C7282F5D32}" srcOrd="2" destOrd="0" presId="urn:microsoft.com/office/officeart/2011/layout/CircleProcess"/>
    <dgm:cxn modelId="{AC9B229A-2C69-418B-A4F9-B1673EBEE787}" type="presParOf" srcId="{0148160D-A918-418A-BB70-FA06C52F9A7A}" destId="{7E2E2059-2DE8-425B-9AE1-14B69B6A6016}" srcOrd="3" destOrd="0" presId="urn:microsoft.com/office/officeart/2011/layout/CircleProcess"/>
    <dgm:cxn modelId="{3F411C2F-C529-4999-AED7-3DE3475F9C5A}" type="presParOf" srcId="{0148160D-A918-418A-BB70-FA06C52F9A7A}" destId="{9A3280BB-1FF2-46DD-8D16-83E621D63F37}" srcOrd="4" destOrd="0" presId="urn:microsoft.com/office/officeart/2011/layout/CircleProcess"/>
    <dgm:cxn modelId="{579C0743-3407-4ED3-BFF5-EE89869E1081}" type="presParOf" srcId="{9A3280BB-1FF2-46DD-8D16-83E621D63F37}" destId="{F3A42D7F-E284-4CCF-8466-8736E9633515}" srcOrd="0" destOrd="0" presId="urn:microsoft.com/office/officeart/2011/layout/CircleProcess"/>
    <dgm:cxn modelId="{508EF96C-B7B1-4B5D-8FD5-4356A173E04C}" type="presParOf" srcId="{0148160D-A918-418A-BB70-FA06C52F9A7A}" destId="{7E752689-EEEB-4163-BE59-AA4303CCE07E}" srcOrd="5" destOrd="0" presId="urn:microsoft.com/office/officeart/2011/layout/CircleProcess"/>
    <dgm:cxn modelId="{3D86E02B-28C7-4B4E-9385-AAE36EB6A813}" type="presParOf" srcId="{7E752689-EEEB-4163-BE59-AA4303CCE07E}" destId="{FE8B84AA-765C-4A36-A678-C7A77319D259}" srcOrd="0" destOrd="0" presId="urn:microsoft.com/office/officeart/2011/layout/CircleProcess"/>
    <dgm:cxn modelId="{8AD093A9-23AE-4404-8392-B261D55B5BB0}" type="presParOf" srcId="{0148160D-A918-418A-BB70-FA06C52F9A7A}" destId="{442EED61-976D-422A-A65A-9FBF6E127ED0}" srcOrd="6" destOrd="0" presId="urn:microsoft.com/office/officeart/2011/layout/CircleProcess"/>
    <dgm:cxn modelId="{389E3A7B-0847-4362-927C-9264C45A3C82}" type="presParOf" srcId="{0148160D-A918-418A-BB70-FA06C52F9A7A}" destId="{216E7645-4220-4800-8E75-3464C03B22DF}" srcOrd="7" destOrd="0" presId="urn:microsoft.com/office/officeart/2011/layout/CircleProcess"/>
    <dgm:cxn modelId="{CE995404-9413-4595-AC75-08465A3C594D}" type="presParOf" srcId="{0148160D-A918-418A-BB70-FA06C52F9A7A}" destId="{5D6897A7-3B68-4725-BD62-837EE71C0D0F}" srcOrd="8" destOrd="0" presId="urn:microsoft.com/office/officeart/2011/layout/CircleProcess"/>
    <dgm:cxn modelId="{24028FAA-EB4E-4CAE-98DC-67BE85C0CD6A}" type="presParOf" srcId="{5D6897A7-3B68-4725-BD62-837EE71C0D0F}" destId="{71AC9008-153F-4644-BED0-D5DF65AAEFC3}" srcOrd="0" destOrd="0" presId="urn:microsoft.com/office/officeart/2011/layout/CircleProcess"/>
    <dgm:cxn modelId="{93AC4B51-47FF-4F71-9C91-9A9187AD6DB8}" type="presParOf" srcId="{0148160D-A918-418A-BB70-FA06C52F9A7A}" destId="{BA84ABF8-87B1-48B1-8C44-1C0DAE024C7A}" srcOrd="9" destOrd="0" presId="urn:microsoft.com/office/officeart/2011/layout/CircleProcess"/>
    <dgm:cxn modelId="{661C4F84-63C8-476C-B002-55A50B5F753D}" type="presParOf" srcId="{BA84ABF8-87B1-48B1-8C44-1C0DAE024C7A}" destId="{BCB568FF-D3EF-455D-9C8B-996C3EABEC50}" srcOrd="0" destOrd="0" presId="urn:microsoft.com/office/officeart/2011/layout/CircleProcess"/>
    <dgm:cxn modelId="{C465B6D9-BB39-4EA2-A875-9BD577A9DAF0}" type="presParOf" srcId="{0148160D-A918-418A-BB70-FA06C52F9A7A}" destId="{5FED72A8-89AE-4267-8496-6104EA2F9200}" srcOrd="10" destOrd="0" presId="urn:microsoft.com/office/officeart/2011/layout/CircleProcess"/>
    <dgm:cxn modelId="{0F28742D-C3CD-4386-B752-4F682BBF0C51}" type="presParOf" srcId="{0148160D-A918-418A-BB70-FA06C52F9A7A}" destId="{5EFC5236-EE47-4984-B8D6-2BB4742BABB8}" srcOrd="11" destOrd="0" presId="urn:microsoft.com/office/officeart/2011/layout/CircleProcess"/>
    <dgm:cxn modelId="{5F4B47A4-F104-4A57-B0DD-63D941753AAC}" type="presParOf" srcId="{5EFC5236-EE47-4984-B8D6-2BB4742BABB8}" destId="{D83E61B1-FA54-47B4-A840-7484C7A99D5E}" srcOrd="0" destOrd="0" presId="urn:microsoft.com/office/officeart/2011/layout/CircleProcess"/>
    <dgm:cxn modelId="{903DF45F-A6D9-42F5-82DE-3F4FDBAA2ECF}" type="presParOf" srcId="{0148160D-A918-418A-BB70-FA06C52F9A7A}" destId="{FDE82702-A2D9-4BF8-9D9B-7BDCEFA2C4FB}" srcOrd="12" destOrd="0" presId="urn:microsoft.com/office/officeart/2011/layout/CircleProcess"/>
    <dgm:cxn modelId="{75FA8B26-F559-4679-96D6-24E5BE0C413C}" type="presParOf" srcId="{FDE82702-A2D9-4BF8-9D9B-7BDCEFA2C4FB}" destId="{2EDBDBC6-705E-429F-B611-1BE1A8EDC4B8}" srcOrd="0" destOrd="0" presId="urn:microsoft.com/office/officeart/2011/layout/CircleProcess"/>
    <dgm:cxn modelId="{F49204A8-F502-46B6-9081-21787F10AD38}" type="presParOf" srcId="{0148160D-A918-418A-BB70-FA06C52F9A7A}" destId="{33712A8A-66C4-487D-A2A5-E2F1331031D5}" srcOrd="13" destOrd="0" presId="urn:microsoft.com/office/officeart/2011/layout/CircleProcess"/>
    <dgm:cxn modelId="{C1362F36-13FF-4FA4-A2B5-EBBD7AEDE2AF}" type="presParOf" srcId="{0148160D-A918-418A-BB70-FA06C52F9A7A}" destId="{9BE78AB5-4E6A-47E3-A3CF-39F8FA9BB803}"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7BD755-070D-4C00-9054-7763A53C2608}" type="doc">
      <dgm:prSet loTypeId="urn:microsoft.com/office/officeart/2008/layout/HexagonCluster" loCatId="relationship" qsTypeId="urn:microsoft.com/office/officeart/2005/8/quickstyle/simple1" qsCatId="simple" csTypeId="urn:microsoft.com/office/officeart/2005/8/colors/colorful2" csCatId="colorful" phldr="1"/>
      <dgm:spPr/>
      <dgm:t>
        <a:bodyPr/>
        <a:lstStyle/>
        <a:p>
          <a:endParaRPr lang="en-US"/>
        </a:p>
      </dgm:t>
    </dgm:pt>
    <dgm:pt modelId="{3C8A43C9-28B8-4FB0-B4F7-EC277A9C07CF}">
      <dgm:prSet phldrT="[Text]"/>
      <dgm:spPr/>
      <dgm:t>
        <a:bodyPr/>
        <a:lstStyle/>
        <a:p>
          <a:r>
            <a:rPr lang="en-US" dirty="0">
              <a:latin typeface="+mj-lt"/>
            </a:rPr>
            <a:t>Design</a:t>
          </a:r>
          <a:endParaRPr lang="en-US" dirty="0"/>
        </a:p>
      </dgm:t>
    </dgm:pt>
    <dgm:pt modelId="{0FAC9922-2392-486E-92CF-85FF04C05F0F}" type="parTrans" cxnId="{C4863C8A-D0E3-4077-87FE-78FAA0393B74}">
      <dgm:prSet/>
      <dgm:spPr/>
      <dgm:t>
        <a:bodyPr/>
        <a:lstStyle/>
        <a:p>
          <a:endParaRPr lang="en-US"/>
        </a:p>
      </dgm:t>
    </dgm:pt>
    <dgm:pt modelId="{0BF7474F-EFE2-4760-BE83-EE48823CEE9C}" type="sibTrans" cxnId="{C4863C8A-D0E3-4077-87FE-78FAA0393B74}">
      <dgm:prSet/>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6680" t="-4186" r="-31531" b="-2130"/>
          </a:stretch>
        </a:blipFill>
      </dgm:spPr>
      <dgm:t>
        <a:bodyPr/>
        <a:lstStyle/>
        <a:p>
          <a:endParaRPr lang="en-US"/>
        </a:p>
      </dgm:t>
    </dgm:pt>
    <dgm:pt modelId="{723AD76A-7BE3-4411-98E5-41D5056FFEE2}">
      <dgm:prSet phldrT="[Text]"/>
      <dgm:spPr/>
      <dgm:t>
        <a:bodyPr/>
        <a:lstStyle/>
        <a:p>
          <a:r>
            <a:rPr lang="en-US" dirty="0"/>
            <a:t>“Open Enrollment” as a baseline</a:t>
          </a:r>
        </a:p>
      </dgm:t>
    </dgm:pt>
    <dgm:pt modelId="{DF6CB6C8-2BC5-4DDF-8528-3D3339F162A1}" type="parTrans" cxnId="{D5E9AC0A-D27D-4A7B-858E-F93B9A9C7DEB}">
      <dgm:prSet/>
      <dgm:spPr/>
      <dgm:t>
        <a:bodyPr/>
        <a:lstStyle/>
        <a:p>
          <a:endParaRPr lang="en-US"/>
        </a:p>
      </dgm:t>
    </dgm:pt>
    <dgm:pt modelId="{A9AB2E17-0323-4FEC-8DAA-E3833E1EE021}" type="sibTrans" cxnId="{D5E9AC0A-D27D-4A7B-858E-F93B9A9C7DEB}">
      <dgm:prSet/>
      <dgm:spPr/>
      <dgm:t>
        <a:bodyPr/>
        <a:lstStyle/>
        <a:p>
          <a:endParaRPr lang="en-US"/>
        </a:p>
      </dgm:t>
    </dgm:pt>
    <dgm:pt modelId="{714458A7-7A8C-41AB-A935-B04CDADDDE26}">
      <dgm:prSet phldrT="[Text]"/>
      <dgm:spPr/>
      <dgm:t>
        <a:bodyPr/>
        <a:lstStyle/>
        <a:p>
          <a:r>
            <a:rPr lang="en-US" dirty="0">
              <a:latin typeface="+mj-lt"/>
            </a:rPr>
            <a:t>Ability &amp; Propensity</a:t>
          </a:r>
        </a:p>
      </dgm:t>
    </dgm:pt>
    <dgm:pt modelId="{BBB3F658-D0B5-4110-958C-012B6B68249D}" type="parTrans" cxnId="{51D73BED-357A-4815-AB3A-86B14260318A}">
      <dgm:prSet/>
      <dgm:spPr/>
      <dgm:t>
        <a:bodyPr/>
        <a:lstStyle/>
        <a:p>
          <a:endParaRPr lang="en-US"/>
        </a:p>
      </dgm:t>
    </dgm:pt>
    <dgm:pt modelId="{B45A63EB-F8A6-4DDD-8E33-11DF5E02F664}" type="sibTrans" cxnId="{51D73BED-357A-4815-AB3A-86B14260318A}">
      <dgm:prSet/>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7021" t="-710" r="-44979" b="710"/>
          </a:stretch>
        </a:blipFill>
      </dgm:spPr>
      <dgm:t>
        <a:bodyPr/>
        <a:lstStyle/>
        <a:p>
          <a:endParaRPr lang="en-US"/>
        </a:p>
      </dgm:t>
    </dgm:pt>
    <dgm:pt modelId="{0E2DC9B0-AE9A-42E8-92BA-5B13EDD62B38}">
      <dgm:prSet phldrT="[Text]"/>
      <dgm:spPr/>
      <dgm:t>
        <a:bodyPr/>
        <a:lstStyle/>
        <a:p>
          <a:r>
            <a:rPr lang="en-US" dirty="0"/>
            <a:t>Age</a:t>
          </a:r>
        </a:p>
      </dgm:t>
    </dgm:pt>
    <dgm:pt modelId="{550D0195-F36C-4AF3-B59C-0E591446C66D}" type="parTrans" cxnId="{5922835D-3721-49AB-872F-C28A733E1B0B}">
      <dgm:prSet/>
      <dgm:spPr/>
      <dgm:t>
        <a:bodyPr/>
        <a:lstStyle/>
        <a:p>
          <a:endParaRPr lang="en-US"/>
        </a:p>
      </dgm:t>
    </dgm:pt>
    <dgm:pt modelId="{44DBEC0B-8C8A-498D-9014-098F7F771712}" type="sibTrans" cxnId="{5922835D-3721-49AB-872F-C28A733E1B0B}">
      <dgm:prSet/>
      <dgm:spPr/>
      <dgm:t>
        <a:bodyPr/>
        <a:lstStyle/>
        <a:p>
          <a:endParaRPr lang="en-US"/>
        </a:p>
      </dgm:t>
    </dgm:pt>
    <dgm:pt modelId="{F1733664-667A-46F8-91A7-5F9B6511C697}">
      <dgm:prSet phldrT="[Text]"/>
      <dgm:spPr/>
      <dgm:t>
        <a:bodyPr/>
        <a:lstStyle/>
        <a:p>
          <a:r>
            <a:rPr lang="en-US" dirty="0"/>
            <a:t>Income</a:t>
          </a:r>
        </a:p>
      </dgm:t>
    </dgm:pt>
    <dgm:pt modelId="{B721ED8D-31C4-49E8-A963-618485635831}" type="parTrans" cxnId="{23732CD0-609C-42D1-8C20-55318F774EE3}">
      <dgm:prSet/>
      <dgm:spPr/>
      <dgm:t>
        <a:bodyPr/>
        <a:lstStyle/>
        <a:p>
          <a:endParaRPr lang="en-US"/>
        </a:p>
      </dgm:t>
    </dgm:pt>
    <dgm:pt modelId="{42E16874-34FB-448E-9263-14917CA74E6B}" type="sibTrans" cxnId="{23732CD0-609C-42D1-8C20-55318F774EE3}">
      <dgm:prSet/>
      <dgm:spPr/>
      <dgm:t>
        <a:bodyPr/>
        <a:lstStyle/>
        <a:p>
          <a:endParaRPr lang="en-US"/>
        </a:p>
      </dgm:t>
    </dgm:pt>
    <dgm:pt modelId="{16D59706-6A8F-4170-AE5B-2C656248F479}">
      <dgm:prSet phldrT="[Text]"/>
      <dgm:spPr/>
      <dgm:t>
        <a:bodyPr/>
        <a:lstStyle/>
        <a:p>
          <a:r>
            <a:rPr lang="en-US" dirty="0"/>
            <a:t>Gender</a:t>
          </a:r>
        </a:p>
      </dgm:t>
    </dgm:pt>
    <dgm:pt modelId="{D847D387-D455-451D-8C6E-C81D606483D5}" type="parTrans" cxnId="{6635089F-3298-4034-9509-205B4DA839F4}">
      <dgm:prSet/>
      <dgm:spPr/>
      <dgm:t>
        <a:bodyPr/>
        <a:lstStyle/>
        <a:p>
          <a:endParaRPr lang="en-US"/>
        </a:p>
      </dgm:t>
    </dgm:pt>
    <dgm:pt modelId="{636AE307-DC5C-4929-B68D-C9677A2C75D8}" type="sibTrans" cxnId="{6635089F-3298-4034-9509-205B4DA839F4}">
      <dgm:prSet/>
      <dgm:spPr/>
      <dgm:t>
        <a:bodyPr/>
        <a:lstStyle/>
        <a:p>
          <a:endParaRPr lang="en-US"/>
        </a:p>
      </dgm:t>
    </dgm:pt>
    <dgm:pt modelId="{5A3CD8A4-9CB4-4E43-8F79-2DC9E23EF8BF}">
      <dgm:prSet phldrT="[Text]"/>
      <dgm:spPr/>
      <dgm:t>
        <a:bodyPr/>
        <a:lstStyle/>
        <a:p>
          <a:pPr>
            <a:buFont typeface="Courier New" panose="02070309020205020404" pitchFamily="49" charset="0"/>
            <a:buChar char="o"/>
          </a:pPr>
          <a:r>
            <a:rPr lang="en-US">
              <a:latin typeface="+mj-lt"/>
            </a:rPr>
            <a:t>Awareness</a:t>
          </a:r>
          <a:endParaRPr lang="en-US" dirty="0"/>
        </a:p>
      </dgm:t>
    </dgm:pt>
    <dgm:pt modelId="{BA2FD6AC-338C-4A35-A019-BAD05350AD1D}" type="parTrans" cxnId="{BFBC315E-2233-44C7-A9B1-06487D7E3FC8}">
      <dgm:prSet/>
      <dgm:spPr/>
      <dgm:t>
        <a:bodyPr/>
        <a:lstStyle/>
        <a:p>
          <a:endParaRPr lang="en-US"/>
        </a:p>
      </dgm:t>
    </dgm:pt>
    <dgm:pt modelId="{9EFDEFF5-FEAD-4A7C-AA46-1F1734F267C6}" type="sibTrans" cxnId="{BFBC315E-2233-44C7-A9B1-06487D7E3FC8}">
      <dgm:prSet/>
      <dgm:spPr>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l="-23571" t="-710" r="-6429" b="710"/>
          </a:stretch>
        </a:blipFill>
      </dgm:spPr>
      <dgm:t>
        <a:bodyPr/>
        <a:lstStyle/>
        <a:p>
          <a:endParaRPr lang="en-US"/>
        </a:p>
      </dgm:t>
    </dgm:pt>
    <dgm:pt modelId="{34485388-3CF7-4722-BB06-795D1EB30212}">
      <dgm:prSet phldrT="[Text]"/>
      <dgm:spPr/>
      <dgm:t>
        <a:bodyPr/>
        <a:lstStyle/>
        <a:p>
          <a:r>
            <a:rPr lang="en-US"/>
            <a:t>Aesthetics</a:t>
          </a:r>
          <a:endParaRPr lang="en-US" dirty="0"/>
        </a:p>
      </dgm:t>
    </dgm:pt>
    <dgm:pt modelId="{368B9BF9-5B52-4810-A5FC-9C8C70C37BFC}" type="parTrans" cxnId="{BB32A686-44DD-4749-A0B4-1ADE0B0DC8DA}">
      <dgm:prSet/>
      <dgm:spPr/>
      <dgm:t>
        <a:bodyPr/>
        <a:lstStyle/>
        <a:p>
          <a:endParaRPr lang="en-US"/>
        </a:p>
      </dgm:t>
    </dgm:pt>
    <dgm:pt modelId="{4DB5CD64-ACD7-4402-A796-9D59C9E84D85}" type="sibTrans" cxnId="{BB32A686-44DD-4749-A0B4-1ADE0B0DC8DA}">
      <dgm:prSet/>
      <dgm:spPr/>
      <dgm:t>
        <a:bodyPr/>
        <a:lstStyle/>
        <a:p>
          <a:endParaRPr lang="en-US"/>
        </a:p>
      </dgm:t>
    </dgm:pt>
    <dgm:pt modelId="{0720A6A2-F777-44A5-9B9E-BE0C71BF53A9}" type="pres">
      <dgm:prSet presAssocID="{9F7BD755-070D-4C00-9054-7763A53C2608}" presName="Name0" presStyleCnt="0">
        <dgm:presLayoutVars>
          <dgm:chMax val="21"/>
          <dgm:chPref val="21"/>
        </dgm:presLayoutVars>
      </dgm:prSet>
      <dgm:spPr/>
    </dgm:pt>
    <dgm:pt modelId="{5F5C28D5-6715-4507-BEF4-625E9363EFD9}" type="pres">
      <dgm:prSet presAssocID="{3C8A43C9-28B8-4FB0-B4F7-EC277A9C07CF}" presName="text1" presStyleCnt="0"/>
      <dgm:spPr/>
    </dgm:pt>
    <dgm:pt modelId="{123F9603-1672-4211-8054-0C2254A1BC61}" type="pres">
      <dgm:prSet presAssocID="{3C8A43C9-28B8-4FB0-B4F7-EC277A9C07CF}" presName="textRepeatNode" presStyleLbl="alignNode1" presStyleIdx="0" presStyleCnt="3">
        <dgm:presLayoutVars>
          <dgm:chMax val="0"/>
          <dgm:chPref val="0"/>
          <dgm:bulletEnabled val="1"/>
        </dgm:presLayoutVars>
      </dgm:prSet>
      <dgm:spPr/>
    </dgm:pt>
    <dgm:pt modelId="{73AC165A-B4FE-48C4-9715-B18A087D7A3D}" type="pres">
      <dgm:prSet presAssocID="{3C8A43C9-28B8-4FB0-B4F7-EC277A9C07CF}" presName="textaccent1" presStyleCnt="0"/>
      <dgm:spPr/>
    </dgm:pt>
    <dgm:pt modelId="{80C17F5C-EE91-4AA6-A40A-0020975C4C76}" type="pres">
      <dgm:prSet presAssocID="{3C8A43C9-28B8-4FB0-B4F7-EC277A9C07CF}" presName="accentRepeatNode" presStyleLbl="solidAlignAcc1" presStyleIdx="0" presStyleCnt="6"/>
      <dgm:spPr/>
    </dgm:pt>
    <dgm:pt modelId="{DCE28B7D-2A82-47BD-8A3C-271C740D52F5}" type="pres">
      <dgm:prSet presAssocID="{0BF7474F-EFE2-4760-BE83-EE48823CEE9C}" presName="image1" presStyleCnt="0"/>
      <dgm:spPr/>
    </dgm:pt>
    <dgm:pt modelId="{B4D9ECE5-2555-41FD-8A3E-E90246CC43D4}" type="pres">
      <dgm:prSet presAssocID="{0BF7474F-EFE2-4760-BE83-EE48823CEE9C}" presName="imageRepeatNode" presStyleLbl="alignAcc1" presStyleIdx="0" presStyleCnt="3"/>
      <dgm:spPr/>
    </dgm:pt>
    <dgm:pt modelId="{01B30803-C671-4855-A965-E2FD35D6AD37}" type="pres">
      <dgm:prSet presAssocID="{0BF7474F-EFE2-4760-BE83-EE48823CEE9C}" presName="imageaccent1" presStyleCnt="0"/>
      <dgm:spPr/>
    </dgm:pt>
    <dgm:pt modelId="{97245B0E-69F5-4CFF-BD91-05F84BC7E175}" type="pres">
      <dgm:prSet presAssocID="{0BF7474F-EFE2-4760-BE83-EE48823CEE9C}" presName="accentRepeatNode" presStyleLbl="solidAlignAcc1" presStyleIdx="1" presStyleCnt="6"/>
      <dgm:spPr/>
    </dgm:pt>
    <dgm:pt modelId="{4894157D-8DB0-4466-B58A-1C8AECBAF1D6}" type="pres">
      <dgm:prSet presAssocID="{5A3CD8A4-9CB4-4E43-8F79-2DC9E23EF8BF}" presName="text2" presStyleCnt="0"/>
      <dgm:spPr/>
    </dgm:pt>
    <dgm:pt modelId="{967C617E-B524-4923-AC75-6EA57FD6EFFF}" type="pres">
      <dgm:prSet presAssocID="{5A3CD8A4-9CB4-4E43-8F79-2DC9E23EF8BF}" presName="textRepeatNode" presStyleLbl="alignNode1" presStyleIdx="1" presStyleCnt="3">
        <dgm:presLayoutVars>
          <dgm:chMax val="0"/>
          <dgm:chPref val="0"/>
          <dgm:bulletEnabled val="1"/>
        </dgm:presLayoutVars>
      </dgm:prSet>
      <dgm:spPr/>
    </dgm:pt>
    <dgm:pt modelId="{4A52B137-5D35-4657-B9FB-D62905AD013C}" type="pres">
      <dgm:prSet presAssocID="{5A3CD8A4-9CB4-4E43-8F79-2DC9E23EF8BF}" presName="textaccent2" presStyleCnt="0"/>
      <dgm:spPr/>
    </dgm:pt>
    <dgm:pt modelId="{03D12162-55E0-4034-95DA-ABC4B50B9B44}" type="pres">
      <dgm:prSet presAssocID="{5A3CD8A4-9CB4-4E43-8F79-2DC9E23EF8BF}" presName="accentRepeatNode" presStyleLbl="solidAlignAcc1" presStyleIdx="2" presStyleCnt="6"/>
      <dgm:spPr/>
    </dgm:pt>
    <dgm:pt modelId="{6EADF40F-87CE-4D86-AB25-500A975B27A1}" type="pres">
      <dgm:prSet presAssocID="{9EFDEFF5-FEAD-4A7C-AA46-1F1734F267C6}" presName="image2" presStyleCnt="0"/>
      <dgm:spPr/>
    </dgm:pt>
    <dgm:pt modelId="{703981D7-3F67-4CB0-9461-C42809D51D29}" type="pres">
      <dgm:prSet presAssocID="{9EFDEFF5-FEAD-4A7C-AA46-1F1734F267C6}" presName="imageRepeatNode" presStyleLbl="alignAcc1" presStyleIdx="1" presStyleCnt="3"/>
      <dgm:spPr/>
    </dgm:pt>
    <dgm:pt modelId="{BDE0CC4C-A6C3-4733-9E67-BAB11A8AE0F8}" type="pres">
      <dgm:prSet presAssocID="{9EFDEFF5-FEAD-4A7C-AA46-1F1734F267C6}" presName="imageaccent2" presStyleCnt="0"/>
      <dgm:spPr/>
    </dgm:pt>
    <dgm:pt modelId="{38757B80-C10C-4A1F-AF64-9ACB3B94E53A}" type="pres">
      <dgm:prSet presAssocID="{9EFDEFF5-FEAD-4A7C-AA46-1F1734F267C6}" presName="accentRepeatNode" presStyleLbl="solidAlignAcc1" presStyleIdx="3" presStyleCnt="6"/>
      <dgm:spPr/>
    </dgm:pt>
    <dgm:pt modelId="{07E81D29-EB0B-492A-974B-F057603ED79B}" type="pres">
      <dgm:prSet presAssocID="{714458A7-7A8C-41AB-A935-B04CDADDDE26}" presName="text3" presStyleCnt="0"/>
      <dgm:spPr/>
    </dgm:pt>
    <dgm:pt modelId="{A8D72502-78D9-4B6C-B541-593DDE59262F}" type="pres">
      <dgm:prSet presAssocID="{714458A7-7A8C-41AB-A935-B04CDADDDE26}" presName="textRepeatNode" presStyleLbl="alignNode1" presStyleIdx="2" presStyleCnt="3">
        <dgm:presLayoutVars>
          <dgm:chMax val="0"/>
          <dgm:chPref val="0"/>
          <dgm:bulletEnabled val="1"/>
        </dgm:presLayoutVars>
      </dgm:prSet>
      <dgm:spPr/>
    </dgm:pt>
    <dgm:pt modelId="{14414435-91E7-4A16-9816-708E2023E111}" type="pres">
      <dgm:prSet presAssocID="{714458A7-7A8C-41AB-A935-B04CDADDDE26}" presName="textaccent3" presStyleCnt="0"/>
      <dgm:spPr/>
    </dgm:pt>
    <dgm:pt modelId="{B203DC7F-70FE-4DBC-AD66-F34CE79D45C1}" type="pres">
      <dgm:prSet presAssocID="{714458A7-7A8C-41AB-A935-B04CDADDDE26}" presName="accentRepeatNode" presStyleLbl="solidAlignAcc1" presStyleIdx="4" presStyleCnt="6"/>
      <dgm:spPr/>
    </dgm:pt>
    <dgm:pt modelId="{E444B868-1840-42A8-9246-3C5D9F7D623E}" type="pres">
      <dgm:prSet presAssocID="{B45A63EB-F8A6-4DDD-8E33-11DF5E02F664}" presName="image3" presStyleCnt="0"/>
      <dgm:spPr/>
    </dgm:pt>
    <dgm:pt modelId="{7E9FDA4C-B9D4-4829-800E-9716FD1ECE5A}" type="pres">
      <dgm:prSet presAssocID="{B45A63EB-F8A6-4DDD-8E33-11DF5E02F664}" presName="imageRepeatNode" presStyleLbl="alignAcc1" presStyleIdx="2" presStyleCnt="3"/>
      <dgm:spPr/>
    </dgm:pt>
    <dgm:pt modelId="{45BC9D5E-DEF6-4D94-A4CA-01D9CF1D9C7C}" type="pres">
      <dgm:prSet presAssocID="{B45A63EB-F8A6-4DDD-8E33-11DF5E02F664}" presName="imageaccent3" presStyleCnt="0"/>
      <dgm:spPr/>
    </dgm:pt>
    <dgm:pt modelId="{F82197F0-6ED2-452D-8F68-E0FCB9ABB561}" type="pres">
      <dgm:prSet presAssocID="{B45A63EB-F8A6-4DDD-8E33-11DF5E02F664}" presName="accentRepeatNode" presStyleLbl="solidAlignAcc1" presStyleIdx="5" presStyleCnt="6"/>
      <dgm:spPr/>
    </dgm:pt>
  </dgm:ptLst>
  <dgm:cxnLst>
    <dgm:cxn modelId="{7FC1AE00-7BBA-46D4-8345-938EF24533A1}" type="presOf" srcId="{B45A63EB-F8A6-4DDD-8E33-11DF5E02F664}" destId="{7E9FDA4C-B9D4-4829-800E-9716FD1ECE5A}" srcOrd="0" destOrd="0" presId="urn:microsoft.com/office/officeart/2008/layout/HexagonCluster"/>
    <dgm:cxn modelId="{1EB23D07-E35E-4E25-8AB9-FD6003DA7AF0}" type="presOf" srcId="{0BF7474F-EFE2-4760-BE83-EE48823CEE9C}" destId="{B4D9ECE5-2555-41FD-8A3E-E90246CC43D4}" srcOrd="0" destOrd="0" presId="urn:microsoft.com/office/officeart/2008/layout/HexagonCluster"/>
    <dgm:cxn modelId="{C657CF07-5C15-4DDC-984D-766F4DE49851}" type="presOf" srcId="{5A3CD8A4-9CB4-4E43-8F79-2DC9E23EF8BF}" destId="{967C617E-B524-4923-AC75-6EA57FD6EFFF}" srcOrd="0" destOrd="0" presId="urn:microsoft.com/office/officeart/2008/layout/HexagonCluster"/>
    <dgm:cxn modelId="{D5E9AC0A-D27D-4A7B-858E-F93B9A9C7DEB}" srcId="{5A3CD8A4-9CB4-4E43-8F79-2DC9E23EF8BF}" destId="{723AD76A-7BE3-4411-98E5-41D5056FFEE2}" srcOrd="0" destOrd="0" parTransId="{DF6CB6C8-2BC5-4DDF-8528-3D3339F162A1}" sibTransId="{A9AB2E17-0323-4FEC-8DAA-E3833E1EE021}"/>
    <dgm:cxn modelId="{5922835D-3721-49AB-872F-C28A733E1B0B}" srcId="{714458A7-7A8C-41AB-A935-B04CDADDDE26}" destId="{0E2DC9B0-AE9A-42E8-92BA-5B13EDD62B38}" srcOrd="0" destOrd="0" parTransId="{550D0195-F36C-4AF3-B59C-0E591446C66D}" sibTransId="{44DBEC0B-8C8A-498D-9014-098F7F771712}"/>
    <dgm:cxn modelId="{BFBC315E-2233-44C7-A9B1-06487D7E3FC8}" srcId="{9F7BD755-070D-4C00-9054-7763A53C2608}" destId="{5A3CD8A4-9CB4-4E43-8F79-2DC9E23EF8BF}" srcOrd="1" destOrd="0" parTransId="{BA2FD6AC-338C-4A35-A019-BAD05350AD1D}" sibTransId="{9EFDEFF5-FEAD-4A7C-AA46-1F1734F267C6}"/>
    <dgm:cxn modelId="{91508569-7595-4BB3-AAA2-76B8FE516A4A}" type="presOf" srcId="{0E2DC9B0-AE9A-42E8-92BA-5B13EDD62B38}" destId="{A8D72502-78D9-4B6C-B541-593DDE59262F}" srcOrd="0" destOrd="1" presId="urn:microsoft.com/office/officeart/2008/layout/HexagonCluster"/>
    <dgm:cxn modelId="{8B764D4A-441B-451C-9B54-1D97BF69BCBA}" type="presOf" srcId="{9F7BD755-070D-4C00-9054-7763A53C2608}" destId="{0720A6A2-F777-44A5-9B9E-BE0C71BF53A9}" srcOrd="0" destOrd="0" presId="urn:microsoft.com/office/officeart/2008/layout/HexagonCluster"/>
    <dgm:cxn modelId="{722F2F5A-3947-44ED-AD48-5521C15DDCB9}" type="presOf" srcId="{F1733664-667A-46F8-91A7-5F9B6511C697}" destId="{A8D72502-78D9-4B6C-B541-593DDE59262F}" srcOrd="0" destOrd="2" presId="urn:microsoft.com/office/officeart/2008/layout/HexagonCluster"/>
    <dgm:cxn modelId="{80108A7B-1BEC-471C-919C-1F8F1BD65588}" type="presOf" srcId="{16D59706-6A8F-4170-AE5B-2C656248F479}" destId="{A8D72502-78D9-4B6C-B541-593DDE59262F}" srcOrd="0" destOrd="3" presId="urn:microsoft.com/office/officeart/2008/layout/HexagonCluster"/>
    <dgm:cxn modelId="{BB32A686-44DD-4749-A0B4-1ADE0B0DC8DA}" srcId="{3C8A43C9-28B8-4FB0-B4F7-EC277A9C07CF}" destId="{34485388-3CF7-4722-BB06-795D1EB30212}" srcOrd="0" destOrd="0" parTransId="{368B9BF9-5B52-4810-A5FC-9C8C70C37BFC}" sibTransId="{4DB5CD64-ACD7-4402-A796-9D59C9E84D85}"/>
    <dgm:cxn modelId="{DE6DBD86-604E-44DC-BB1E-2DB519323965}" type="presOf" srcId="{723AD76A-7BE3-4411-98E5-41D5056FFEE2}" destId="{967C617E-B524-4923-AC75-6EA57FD6EFFF}" srcOrd="0" destOrd="1" presId="urn:microsoft.com/office/officeart/2008/layout/HexagonCluster"/>
    <dgm:cxn modelId="{C4863C8A-D0E3-4077-87FE-78FAA0393B74}" srcId="{9F7BD755-070D-4C00-9054-7763A53C2608}" destId="{3C8A43C9-28B8-4FB0-B4F7-EC277A9C07CF}" srcOrd="0" destOrd="0" parTransId="{0FAC9922-2392-486E-92CF-85FF04C05F0F}" sibTransId="{0BF7474F-EFE2-4760-BE83-EE48823CEE9C}"/>
    <dgm:cxn modelId="{33DE1992-0B63-4281-8901-D6F07DB653CB}" type="presOf" srcId="{9EFDEFF5-FEAD-4A7C-AA46-1F1734F267C6}" destId="{703981D7-3F67-4CB0-9461-C42809D51D29}" srcOrd="0" destOrd="0" presId="urn:microsoft.com/office/officeart/2008/layout/HexagonCluster"/>
    <dgm:cxn modelId="{6635089F-3298-4034-9509-205B4DA839F4}" srcId="{714458A7-7A8C-41AB-A935-B04CDADDDE26}" destId="{16D59706-6A8F-4170-AE5B-2C656248F479}" srcOrd="2" destOrd="0" parTransId="{D847D387-D455-451D-8C6E-C81D606483D5}" sibTransId="{636AE307-DC5C-4929-B68D-C9677A2C75D8}"/>
    <dgm:cxn modelId="{A65B1ACA-C3DA-4194-A567-21E4D2EC6276}" type="presOf" srcId="{34485388-3CF7-4722-BB06-795D1EB30212}" destId="{123F9603-1672-4211-8054-0C2254A1BC61}" srcOrd="0" destOrd="1" presId="urn:microsoft.com/office/officeart/2008/layout/HexagonCluster"/>
    <dgm:cxn modelId="{23732CD0-609C-42D1-8C20-55318F774EE3}" srcId="{714458A7-7A8C-41AB-A935-B04CDADDDE26}" destId="{F1733664-667A-46F8-91A7-5F9B6511C697}" srcOrd="1" destOrd="0" parTransId="{B721ED8D-31C4-49E8-A963-618485635831}" sibTransId="{42E16874-34FB-448E-9263-14917CA74E6B}"/>
    <dgm:cxn modelId="{51D73BED-357A-4815-AB3A-86B14260318A}" srcId="{9F7BD755-070D-4C00-9054-7763A53C2608}" destId="{714458A7-7A8C-41AB-A935-B04CDADDDE26}" srcOrd="2" destOrd="0" parTransId="{BBB3F658-D0B5-4110-958C-012B6B68249D}" sibTransId="{B45A63EB-F8A6-4DDD-8E33-11DF5E02F664}"/>
    <dgm:cxn modelId="{FACF34F2-772E-4FF1-B9D8-C7519DA5EAAB}" type="presOf" srcId="{714458A7-7A8C-41AB-A935-B04CDADDDE26}" destId="{A8D72502-78D9-4B6C-B541-593DDE59262F}" srcOrd="0" destOrd="0" presId="urn:microsoft.com/office/officeart/2008/layout/HexagonCluster"/>
    <dgm:cxn modelId="{1DC63EFA-6B96-435E-BD1B-799DEBDCD2A6}" type="presOf" srcId="{3C8A43C9-28B8-4FB0-B4F7-EC277A9C07CF}" destId="{123F9603-1672-4211-8054-0C2254A1BC61}" srcOrd="0" destOrd="0" presId="urn:microsoft.com/office/officeart/2008/layout/HexagonCluster"/>
    <dgm:cxn modelId="{0ACEBF48-C144-42CE-9DC1-1A6852D82F7E}" type="presParOf" srcId="{0720A6A2-F777-44A5-9B9E-BE0C71BF53A9}" destId="{5F5C28D5-6715-4507-BEF4-625E9363EFD9}" srcOrd="0" destOrd="0" presId="urn:microsoft.com/office/officeart/2008/layout/HexagonCluster"/>
    <dgm:cxn modelId="{7B1BE8CF-27C0-4494-8F98-CD20E7476FB8}" type="presParOf" srcId="{5F5C28D5-6715-4507-BEF4-625E9363EFD9}" destId="{123F9603-1672-4211-8054-0C2254A1BC61}" srcOrd="0" destOrd="0" presId="urn:microsoft.com/office/officeart/2008/layout/HexagonCluster"/>
    <dgm:cxn modelId="{FAA7357C-D2FF-4453-80C5-2254E25A9277}" type="presParOf" srcId="{0720A6A2-F777-44A5-9B9E-BE0C71BF53A9}" destId="{73AC165A-B4FE-48C4-9715-B18A087D7A3D}" srcOrd="1" destOrd="0" presId="urn:microsoft.com/office/officeart/2008/layout/HexagonCluster"/>
    <dgm:cxn modelId="{EB8A98CC-1316-413B-BE6C-0550175C3DCA}" type="presParOf" srcId="{73AC165A-B4FE-48C4-9715-B18A087D7A3D}" destId="{80C17F5C-EE91-4AA6-A40A-0020975C4C76}" srcOrd="0" destOrd="0" presId="urn:microsoft.com/office/officeart/2008/layout/HexagonCluster"/>
    <dgm:cxn modelId="{96D66065-D96A-4359-9447-ABD2867B3B3F}" type="presParOf" srcId="{0720A6A2-F777-44A5-9B9E-BE0C71BF53A9}" destId="{DCE28B7D-2A82-47BD-8A3C-271C740D52F5}" srcOrd="2" destOrd="0" presId="urn:microsoft.com/office/officeart/2008/layout/HexagonCluster"/>
    <dgm:cxn modelId="{584F24FA-70DE-4D96-AB05-8C67EA2FBC7A}" type="presParOf" srcId="{DCE28B7D-2A82-47BD-8A3C-271C740D52F5}" destId="{B4D9ECE5-2555-41FD-8A3E-E90246CC43D4}" srcOrd="0" destOrd="0" presId="urn:microsoft.com/office/officeart/2008/layout/HexagonCluster"/>
    <dgm:cxn modelId="{C00706B2-6915-4422-A8CF-A94E0D82E16E}" type="presParOf" srcId="{0720A6A2-F777-44A5-9B9E-BE0C71BF53A9}" destId="{01B30803-C671-4855-A965-E2FD35D6AD37}" srcOrd="3" destOrd="0" presId="urn:microsoft.com/office/officeart/2008/layout/HexagonCluster"/>
    <dgm:cxn modelId="{79CBAF2B-14AC-431A-B179-7ADCC6690D32}" type="presParOf" srcId="{01B30803-C671-4855-A965-E2FD35D6AD37}" destId="{97245B0E-69F5-4CFF-BD91-05F84BC7E175}" srcOrd="0" destOrd="0" presId="urn:microsoft.com/office/officeart/2008/layout/HexagonCluster"/>
    <dgm:cxn modelId="{50043672-0759-4528-BEA9-8E7B990BD2C5}" type="presParOf" srcId="{0720A6A2-F777-44A5-9B9E-BE0C71BF53A9}" destId="{4894157D-8DB0-4466-B58A-1C8AECBAF1D6}" srcOrd="4" destOrd="0" presId="urn:microsoft.com/office/officeart/2008/layout/HexagonCluster"/>
    <dgm:cxn modelId="{BD6D76F3-D57F-41E1-B137-363570DE30EB}" type="presParOf" srcId="{4894157D-8DB0-4466-B58A-1C8AECBAF1D6}" destId="{967C617E-B524-4923-AC75-6EA57FD6EFFF}" srcOrd="0" destOrd="0" presId="urn:microsoft.com/office/officeart/2008/layout/HexagonCluster"/>
    <dgm:cxn modelId="{9EEE3BAF-01C5-4A5B-B2A6-FF1C3A45F2D8}" type="presParOf" srcId="{0720A6A2-F777-44A5-9B9E-BE0C71BF53A9}" destId="{4A52B137-5D35-4657-B9FB-D62905AD013C}" srcOrd="5" destOrd="0" presId="urn:microsoft.com/office/officeart/2008/layout/HexagonCluster"/>
    <dgm:cxn modelId="{F47E3392-1C61-4658-A69F-509264DBB9EF}" type="presParOf" srcId="{4A52B137-5D35-4657-B9FB-D62905AD013C}" destId="{03D12162-55E0-4034-95DA-ABC4B50B9B44}" srcOrd="0" destOrd="0" presId="urn:microsoft.com/office/officeart/2008/layout/HexagonCluster"/>
    <dgm:cxn modelId="{BE600FB4-8C8C-4C65-BEE0-C49D6CE1257C}" type="presParOf" srcId="{0720A6A2-F777-44A5-9B9E-BE0C71BF53A9}" destId="{6EADF40F-87CE-4D86-AB25-500A975B27A1}" srcOrd="6" destOrd="0" presId="urn:microsoft.com/office/officeart/2008/layout/HexagonCluster"/>
    <dgm:cxn modelId="{49C04804-53E6-49D2-A5ED-CC1705820BA8}" type="presParOf" srcId="{6EADF40F-87CE-4D86-AB25-500A975B27A1}" destId="{703981D7-3F67-4CB0-9461-C42809D51D29}" srcOrd="0" destOrd="0" presId="urn:microsoft.com/office/officeart/2008/layout/HexagonCluster"/>
    <dgm:cxn modelId="{7B652658-E5EF-4111-954E-E74DAEADA3F3}" type="presParOf" srcId="{0720A6A2-F777-44A5-9B9E-BE0C71BF53A9}" destId="{BDE0CC4C-A6C3-4733-9E67-BAB11A8AE0F8}" srcOrd="7" destOrd="0" presId="urn:microsoft.com/office/officeart/2008/layout/HexagonCluster"/>
    <dgm:cxn modelId="{69DEAF01-B377-49A5-AACC-904C44B17FD5}" type="presParOf" srcId="{BDE0CC4C-A6C3-4733-9E67-BAB11A8AE0F8}" destId="{38757B80-C10C-4A1F-AF64-9ACB3B94E53A}" srcOrd="0" destOrd="0" presId="urn:microsoft.com/office/officeart/2008/layout/HexagonCluster"/>
    <dgm:cxn modelId="{FB588548-B21D-4F6E-8684-9605B0FE06A0}" type="presParOf" srcId="{0720A6A2-F777-44A5-9B9E-BE0C71BF53A9}" destId="{07E81D29-EB0B-492A-974B-F057603ED79B}" srcOrd="8" destOrd="0" presId="urn:microsoft.com/office/officeart/2008/layout/HexagonCluster"/>
    <dgm:cxn modelId="{8B7F138A-2CAB-4C71-912D-90DC0C129C76}" type="presParOf" srcId="{07E81D29-EB0B-492A-974B-F057603ED79B}" destId="{A8D72502-78D9-4B6C-B541-593DDE59262F}" srcOrd="0" destOrd="0" presId="urn:microsoft.com/office/officeart/2008/layout/HexagonCluster"/>
    <dgm:cxn modelId="{B76841FB-7C2E-4E5C-AEBA-7F20A735DC40}" type="presParOf" srcId="{0720A6A2-F777-44A5-9B9E-BE0C71BF53A9}" destId="{14414435-91E7-4A16-9816-708E2023E111}" srcOrd="9" destOrd="0" presId="urn:microsoft.com/office/officeart/2008/layout/HexagonCluster"/>
    <dgm:cxn modelId="{EF534C34-CB73-4847-9C47-40ECA58D3ECC}" type="presParOf" srcId="{14414435-91E7-4A16-9816-708E2023E111}" destId="{B203DC7F-70FE-4DBC-AD66-F34CE79D45C1}" srcOrd="0" destOrd="0" presId="urn:microsoft.com/office/officeart/2008/layout/HexagonCluster"/>
    <dgm:cxn modelId="{C5177BCE-8641-4FF3-86F3-FE7967957F36}" type="presParOf" srcId="{0720A6A2-F777-44A5-9B9E-BE0C71BF53A9}" destId="{E444B868-1840-42A8-9246-3C5D9F7D623E}" srcOrd="10" destOrd="0" presId="urn:microsoft.com/office/officeart/2008/layout/HexagonCluster"/>
    <dgm:cxn modelId="{DCE98543-B10F-46C8-BBDF-5E0F8C961AED}" type="presParOf" srcId="{E444B868-1840-42A8-9246-3C5D9F7D623E}" destId="{7E9FDA4C-B9D4-4829-800E-9716FD1ECE5A}" srcOrd="0" destOrd="0" presId="urn:microsoft.com/office/officeart/2008/layout/HexagonCluster"/>
    <dgm:cxn modelId="{3BF65FDD-C774-462C-B0A3-0DB42B464E6D}" type="presParOf" srcId="{0720A6A2-F777-44A5-9B9E-BE0C71BF53A9}" destId="{45BC9D5E-DEF6-4D94-A4CA-01D9CF1D9C7C}" srcOrd="11" destOrd="0" presId="urn:microsoft.com/office/officeart/2008/layout/HexagonCluster"/>
    <dgm:cxn modelId="{0E3748F7-730C-47E4-A468-436165FFA36D}" type="presParOf" srcId="{45BC9D5E-DEF6-4D94-A4CA-01D9CF1D9C7C}" destId="{F82197F0-6ED2-452D-8F68-E0FCB9ABB561}" srcOrd="0" destOrd="0" presId="urn:microsoft.com/office/officeart/2008/layout/Hexagon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E2493-6944-4976-A4CA-613677C9D818}">
      <dsp:nvSpPr>
        <dsp:cNvPr id="0" name=""/>
        <dsp:cNvSpPr/>
      </dsp:nvSpPr>
      <dsp:spPr>
        <a:xfrm>
          <a:off x="7171432" y="427029"/>
          <a:ext cx="1856787" cy="1856882"/>
        </a:xfrm>
        <a:prstGeom prst="ellipse">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477825-EEDB-4AA7-8D4D-6E7D0DF67250}">
      <dsp:nvSpPr>
        <dsp:cNvPr id="0" name=""/>
        <dsp:cNvSpPr/>
      </dsp:nvSpPr>
      <dsp:spPr>
        <a:xfrm>
          <a:off x="7233537" y="488935"/>
          <a:ext cx="1733373" cy="1733068"/>
        </a:xfrm>
        <a:prstGeom prst="ellipse">
          <a:avLst/>
        </a:prstGeom>
        <a:solidFill>
          <a:schemeClr val="lt1">
            <a:alpha val="90000"/>
            <a:hueOff val="0"/>
            <a:satOff val="0"/>
            <a:lumOff val="0"/>
            <a:alphaOff val="0"/>
          </a:schemeClr>
        </a:solidFill>
        <a:ln w="1587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Dec 2018</a:t>
          </a:r>
        </a:p>
      </dsp:txBody>
      <dsp:txXfrm>
        <a:off x="7481162" y="736563"/>
        <a:ext cx="1238123" cy="1237812"/>
      </dsp:txXfrm>
    </dsp:sp>
    <dsp:sp modelId="{1A423198-401B-49D7-B6B2-54C7282F5D32}">
      <dsp:nvSpPr>
        <dsp:cNvPr id="0" name=""/>
        <dsp:cNvSpPr/>
      </dsp:nvSpPr>
      <dsp:spPr>
        <a:xfrm>
          <a:off x="7233537" y="2318123"/>
          <a:ext cx="1733373" cy="1017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114300" lvl="1" indent="0" algn="l" defTabSz="666750">
            <a:lnSpc>
              <a:spcPct val="90000"/>
            </a:lnSpc>
            <a:spcBef>
              <a:spcPct val="0"/>
            </a:spcBef>
            <a:spcAft>
              <a:spcPct val="15000"/>
            </a:spcAft>
            <a:buNone/>
          </a:pPr>
          <a:r>
            <a:rPr lang="en-US" sz="1500" kern="1200" dirty="0"/>
            <a:t>Review TSP contributions</a:t>
          </a:r>
        </a:p>
      </dsp:txBody>
      <dsp:txXfrm>
        <a:off x="7233537" y="2318123"/>
        <a:ext cx="1733373" cy="1017880"/>
      </dsp:txXfrm>
    </dsp:sp>
    <dsp:sp modelId="{F3A42D7F-E284-4CCF-8466-8736E9633515}">
      <dsp:nvSpPr>
        <dsp:cNvPr id="0" name=""/>
        <dsp:cNvSpPr/>
      </dsp:nvSpPr>
      <dsp:spPr>
        <a:xfrm rot="2700000">
          <a:off x="5244562" y="426898"/>
          <a:ext cx="1856817" cy="1856817"/>
        </a:xfrm>
        <a:prstGeom prst="teardrop">
          <a:avLst>
            <a:gd name="adj" fmla="val 100000"/>
          </a:avLst>
        </a:prstGeom>
        <a:solidFill>
          <a:schemeClr val="accent2">
            <a:shade val="80000"/>
            <a:hueOff val="173197"/>
            <a:satOff val="-7419"/>
            <a:lumOff val="1023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8B84AA-765C-4A36-A678-C7A77319D259}">
      <dsp:nvSpPr>
        <dsp:cNvPr id="0" name=""/>
        <dsp:cNvSpPr/>
      </dsp:nvSpPr>
      <dsp:spPr>
        <a:xfrm>
          <a:off x="5314645" y="488935"/>
          <a:ext cx="1733373" cy="1733068"/>
        </a:xfrm>
        <a:prstGeom prst="ellipse">
          <a:avLst/>
        </a:prstGeom>
        <a:solidFill>
          <a:schemeClr val="lt1">
            <a:alpha val="90000"/>
            <a:hueOff val="0"/>
            <a:satOff val="0"/>
            <a:lumOff val="0"/>
            <a:alphaOff val="0"/>
          </a:schemeClr>
        </a:solidFill>
        <a:ln w="15875" cap="flat" cmpd="sng" algn="ctr">
          <a:solidFill>
            <a:schemeClr val="accent2">
              <a:shade val="80000"/>
              <a:hueOff val="173197"/>
              <a:satOff val="-7419"/>
              <a:lumOff val="1023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Sep 2018</a:t>
          </a:r>
        </a:p>
      </dsp:txBody>
      <dsp:txXfrm>
        <a:off x="5562269" y="736563"/>
        <a:ext cx="1238123" cy="1237812"/>
      </dsp:txXfrm>
    </dsp:sp>
    <dsp:sp modelId="{442EED61-976D-422A-A65A-9FBF6E127ED0}">
      <dsp:nvSpPr>
        <dsp:cNvPr id="0" name=""/>
        <dsp:cNvSpPr/>
      </dsp:nvSpPr>
      <dsp:spPr>
        <a:xfrm>
          <a:off x="5314645" y="2318123"/>
          <a:ext cx="1733373" cy="1017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114300" lvl="1" indent="0" algn="l" defTabSz="666750">
            <a:lnSpc>
              <a:spcPct val="90000"/>
            </a:lnSpc>
            <a:spcBef>
              <a:spcPct val="0"/>
            </a:spcBef>
            <a:spcAft>
              <a:spcPct val="15000"/>
            </a:spcAft>
            <a:buNone/>
          </a:pPr>
          <a:r>
            <a:rPr lang="en-US" sz="1500" kern="1200" dirty="0"/>
            <a:t>Email reminders to enrollees</a:t>
          </a:r>
        </a:p>
      </dsp:txBody>
      <dsp:txXfrm>
        <a:off x="5314645" y="2318123"/>
        <a:ext cx="1733373" cy="1017880"/>
      </dsp:txXfrm>
    </dsp:sp>
    <dsp:sp modelId="{71AC9008-153F-4644-BED0-D5DF65AAEFC3}">
      <dsp:nvSpPr>
        <dsp:cNvPr id="0" name=""/>
        <dsp:cNvSpPr/>
      </dsp:nvSpPr>
      <dsp:spPr>
        <a:xfrm rot="2700000">
          <a:off x="3333632" y="426898"/>
          <a:ext cx="1856817" cy="1856817"/>
        </a:xfrm>
        <a:prstGeom prst="teardrop">
          <a:avLst>
            <a:gd name="adj" fmla="val 100000"/>
          </a:avLst>
        </a:prstGeom>
        <a:solidFill>
          <a:schemeClr val="accent2">
            <a:shade val="80000"/>
            <a:hueOff val="346395"/>
            <a:satOff val="-14838"/>
            <a:lumOff val="2046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B568FF-D3EF-455D-9C8B-996C3EABEC50}">
      <dsp:nvSpPr>
        <dsp:cNvPr id="0" name=""/>
        <dsp:cNvSpPr/>
      </dsp:nvSpPr>
      <dsp:spPr>
        <a:xfrm>
          <a:off x="3395752" y="488935"/>
          <a:ext cx="1733373" cy="1733068"/>
        </a:xfrm>
        <a:prstGeom prst="ellipse">
          <a:avLst/>
        </a:prstGeom>
        <a:solidFill>
          <a:schemeClr val="lt1">
            <a:alpha val="90000"/>
            <a:hueOff val="0"/>
            <a:satOff val="0"/>
            <a:lumOff val="0"/>
            <a:alphaOff val="0"/>
          </a:schemeClr>
        </a:solidFill>
        <a:ln w="15875" cap="flat" cmpd="sng" algn="ctr">
          <a:solidFill>
            <a:schemeClr val="accent2">
              <a:shade val="80000"/>
              <a:hueOff val="346395"/>
              <a:satOff val="-14838"/>
              <a:lumOff val="2046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Aug 2018</a:t>
          </a:r>
        </a:p>
      </dsp:txBody>
      <dsp:txXfrm>
        <a:off x="3643377" y="736563"/>
        <a:ext cx="1238123" cy="1237812"/>
      </dsp:txXfrm>
    </dsp:sp>
    <dsp:sp modelId="{D83E61B1-FA54-47B4-A840-7484C7A99D5E}">
      <dsp:nvSpPr>
        <dsp:cNvPr id="0" name=""/>
        <dsp:cNvSpPr/>
      </dsp:nvSpPr>
      <dsp:spPr>
        <a:xfrm rot="2700000">
          <a:off x="1414739" y="426898"/>
          <a:ext cx="1856817" cy="1856817"/>
        </a:xfrm>
        <a:prstGeom prst="teardrop">
          <a:avLst>
            <a:gd name="adj" fmla="val 100000"/>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DBDBC6-705E-429F-B611-1BE1A8EDC4B8}">
      <dsp:nvSpPr>
        <dsp:cNvPr id="0" name=""/>
        <dsp:cNvSpPr/>
      </dsp:nvSpPr>
      <dsp:spPr>
        <a:xfrm>
          <a:off x="1476860" y="488935"/>
          <a:ext cx="1733373" cy="1733068"/>
        </a:xfrm>
        <a:prstGeom prst="ellipse">
          <a:avLst/>
        </a:prstGeom>
        <a:solidFill>
          <a:schemeClr val="lt1">
            <a:alpha val="90000"/>
            <a:hueOff val="0"/>
            <a:satOff val="0"/>
            <a:lumOff val="0"/>
            <a:alphaOff val="0"/>
          </a:schemeClr>
        </a:solidFill>
        <a:ln w="15875" cap="flat" cmpd="sng" algn="ctr">
          <a:solidFill>
            <a:schemeClr val="accent2">
              <a:shade val="80000"/>
              <a:hueOff val="519592"/>
              <a:satOff val="-22257"/>
              <a:lumOff val="306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Jan 2017</a:t>
          </a:r>
          <a:br>
            <a:rPr lang="en-US" sz="2200" kern="1200" dirty="0"/>
          </a:br>
          <a:r>
            <a:rPr lang="en-US" sz="2200" kern="1200" dirty="0"/>
            <a:t>to</a:t>
          </a:r>
          <a:br>
            <a:rPr lang="en-US" sz="2200" kern="1200" dirty="0"/>
          </a:br>
          <a:r>
            <a:rPr lang="en-US" sz="2200" kern="1200" dirty="0"/>
            <a:t>Jul 2018</a:t>
          </a:r>
        </a:p>
      </dsp:txBody>
      <dsp:txXfrm>
        <a:off x="1724484" y="736563"/>
        <a:ext cx="1238123" cy="1237812"/>
      </dsp:txXfrm>
    </dsp:sp>
    <dsp:sp modelId="{33712A8A-66C4-487D-A2A5-E2F1331031D5}">
      <dsp:nvSpPr>
        <dsp:cNvPr id="0" name=""/>
        <dsp:cNvSpPr/>
      </dsp:nvSpPr>
      <dsp:spPr>
        <a:xfrm>
          <a:off x="1476860" y="2318123"/>
          <a:ext cx="1733373" cy="1017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114300" lvl="1" indent="0" algn="l" defTabSz="666750">
            <a:lnSpc>
              <a:spcPct val="90000"/>
            </a:lnSpc>
            <a:spcBef>
              <a:spcPct val="0"/>
            </a:spcBef>
            <a:spcAft>
              <a:spcPct val="15000"/>
            </a:spcAft>
            <a:buNone/>
          </a:pPr>
          <a:r>
            <a:rPr lang="en-US" sz="1500" kern="1200" dirty="0"/>
            <a:t>Automatic enrollment </a:t>
          </a:r>
          <a:br>
            <a:rPr lang="en-US" sz="1500" kern="1200" dirty="0"/>
          </a:br>
          <a:r>
            <a:rPr lang="en-US" sz="1500" kern="1200" dirty="0"/>
            <a:t>into TSP, with </a:t>
          </a:r>
          <a:br>
            <a:rPr lang="en-US" sz="1500" kern="1200" dirty="0"/>
          </a:br>
          <a:r>
            <a:rPr lang="en-US" sz="1500" kern="1200" dirty="0"/>
            <a:t>3% match</a:t>
          </a:r>
        </a:p>
      </dsp:txBody>
      <dsp:txXfrm>
        <a:off x="1476860" y="2318123"/>
        <a:ext cx="1733373" cy="10178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3F9603-1672-4211-8054-0C2254A1BC61}">
      <dsp:nvSpPr>
        <dsp:cNvPr id="0" name=""/>
        <dsp:cNvSpPr/>
      </dsp:nvSpPr>
      <dsp:spPr>
        <a:xfrm>
          <a:off x="3423496" y="2458685"/>
          <a:ext cx="1736730" cy="1497364"/>
        </a:xfrm>
        <a:prstGeom prst="hexagon">
          <a:avLst>
            <a:gd name="adj" fmla="val 25000"/>
            <a:gd name="vf" fmla="val 115470"/>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7780" rIns="0" bIns="17780" numCol="1" spcCol="1270" anchor="t" anchorCtr="0">
          <a:noAutofit/>
        </a:bodyPr>
        <a:lstStyle/>
        <a:p>
          <a:pPr marL="0" lvl="0" indent="0" algn="l" defTabSz="622300">
            <a:lnSpc>
              <a:spcPct val="90000"/>
            </a:lnSpc>
            <a:spcBef>
              <a:spcPct val="0"/>
            </a:spcBef>
            <a:spcAft>
              <a:spcPct val="35000"/>
            </a:spcAft>
            <a:buNone/>
          </a:pPr>
          <a:r>
            <a:rPr lang="en-US" sz="1400" kern="1200" dirty="0">
              <a:latin typeface="+mj-lt"/>
            </a:rPr>
            <a:t>Design</a:t>
          </a:r>
          <a:endParaRPr lang="en-US" sz="1400" kern="1200" dirty="0"/>
        </a:p>
        <a:p>
          <a:pPr marL="57150" lvl="1" indent="-57150" algn="l" defTabSz="488950">
            <a:lnSpc>
              <a:spcPct val="90000"/>
            </a:lnSpc>
            <a:spcBef>
              <a:spcPct val="0"/>
            </a:spcBef>
            <a:spcAft>
              <a:spcPct val="15000"/>
            </a:spcAft>
            <a:buChar char="•"/>
          </a:pPr>
          <a:r>
            <a:rPr lang="en-US" sz="1100" kern="1200"/>
            <a:t>Aesthetics</a:t>
          </a:r>
          <a:endParaRPr lang="en-US" sz="1100" kern="1200" dirty="0"/>
        </a:p>
      </dsp:txBody>
      <dsp:txXfrm>
        <a:off x="3693004" y="2691048"/>
        <a:ext cx="1197714" cy="1032638"/>
      </dsp:txXfrm>
    </dsp:sp>
    <dsp:sp modelId="{80C17F5C-EE91-4AA6-A40A-0020975C4C76}">
      <dsp:nvSpPr>
        <dsp:cNvPr id="0" name=""/>
        <dsp:cNvSpPr/>
      </dsp:nvSpPr>
      <dsp:spPr>
        <a:xfrm>
          <a:off x="3468614" y="3119741"/>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4D9ECE5-2555-41FD-8A3E-E90246CC43D4}">
      <dsp:nvSpPr>
        <dsp:cNvPr id="0" name=""/>
        <dsp:cNvSpPr/>
      </dsp:nvSpPr>
      <dsp:spPr>
        <a:xfrm>
          <a:off x="1938931" y="1654420"/>
          <a:ext cx="1736730" cy="1497364"/>
        </a:xfrm>
        <a:prstGeom prst="hexagon">
          <a:avLst>
            <a:gd name="adj" fmla="val 25000"/>
            <a:gd name="vf" fmla="val 11547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6680" t="-4186" r="-31531" b="-2130"/>
          </a:stretch>
        </a:blip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245B0E-69F5-4CFF-BD91-05F84BC7E175}">
      <dsp:nvSpPr>
        <dsp:cNvPr id="0" name=""/>
        <dsp:cNvSpPr/>
      </dsp:nvSpPr>
      <dsp:spPr>
        <a:xfrm>
          <a:off x="3121268" y="2953982"/>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266365"/>
              <a:satOff val="-117"/>
              <a:lumOff val="314"/>
              <a:alphaOff val="0"/>
            </a:schemeClr>
          </a:solidFill>
          <a:prstDash val="solid"/>
        </a:ln>
        <a:effectLst/>
      </dsp:spPr>
      <dsp:style>
        <a:lnRef idx="2">
          <a:scrgbClr r="0" g="0" b="0"/>
        </a:lnRef>
        <a:fillRef idx="1">
          <a:scrgbClr r="0" g="0" b="0"/>
        </a:fillRef>
        <a:effectRef idx="0">
          <a:scrgbClr r="0" g="0" b="0"/>
        </a:effectRef>
        <a:fontRef idx="minor"/>
      </dsp:style>
    </dsp:sp>
    <dsp:sp modelId="{967C617E-B524-4923-AC75-6EA57FD6EFFF}">
      <dsp:nvSpPr>
        <dsp:cNvPr id="0" name=""/>
        <dsp:cNvSpPr/>
      </dsp:nvSpPr>
      <dsp:spPr>
        <a:xfrm>
          <a:off x="4903117" y="1636617"/>
          <a:ext cx="1736730" cy="1497364"/>
        </a:xfrm>
        <a:prstGeom prst="hexagon">
          <a:avLst>
            <a:gd name="adj" fmla="val 25000"/>
            <a:gd name="vf" fmla="val 115470"/>
          </a:avLst>
        </a:prstGeom>
        <a:solidFill>
          <a:schemeClr val="accent2">
            <a:hueOff val="-665912"/>
            <a:satOff val="-293"/>
            <a:lumOff val="784"/>
            <a:alphaOff val="0"/>
          </a:schemeClr>
        </a:solidFill>
        <a:ln w="15875" cap="flat" cmpd="sng" algn="ctr">
          <a:solidFill>
            <a:schemeClr val="accent2">
              <a:hueOff val="-665912"/>
              <a:satOff val="-293"/>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7780" rIns="0" bIns="17780" numCol="1" spcCol="1270" anchor="t" anchorCtr="0">
          <a:noAutofit/>
        </a:bodyPr>
        <a:lstStyle/>
        <a:p>
          <a:pPr marL="0" lvl="0" indent="0" algn="l" defTabSz="622300">
            <a:lnSpc>
              <a:spcPct val="90000"/>
            </a:lnSpc>
            <a:spcBef>
              <a:spcPct val="0"/>
            </a:spcBef>
            <a:spcAft>
              <a:spcPct val="35000"/>
            </a:spcAft>
            <a:buFont typeface="Courier New" panose="02070309020205020404" pitchFamily="49" charset="0"/>
            <a:buNone/>
          </a:pPr>
          <a:r>
            <a:rPr lang="en-US" sz="1400" kern="1200">
              <a:latin typeface="+mj-lt"/>
            </a:rPr>
            <a:t>Awareness</a:t>
          </a:r>
          <a:endParaRPr lang="en-US" sz="1400" kern="1200" dirty="0"/>
        </a:p>
        <a:p>
          <a:pPr marL="57150" lvl="1" indent="-57150" algn="l" defTabSz="488950">
            <a:lnSpc>
              <a:spcPct val="90000"/>
            </a:lnSpc>
            <a:spcBef>
              <a:spcPct val="0"/>
            </a:spcBef>
            <a:spcAft>
              <a:spcPct val="15000"/>
            </a:spcAft>
            <a:buChar char="•"/>
          </a:pPr>
          <a:r>
            <a:rPr lang="en-US" sz="1100" kern="1200" dirty="0"/>
            <a:t>“Open Enrollment” as a baseline</a:t>
          </a:r>
        </a:p>
      </dsp:txBody>
      <dsp:txXfrm>
        <a:off x="5172625" y="1868980"/>
        <a:ext cx="1197714" cy="1032638"/>
      </dsp:txXfrm>
    </dsp:sp>
    <dsp:sp modelId="{03D12162-55E0-4034-95DA-ABC4B50B9B44}">
      <dsp:nvSpPr>
        <dsp:cNvPr id="0" name=""/>
        <dsp:cNvSpPr/>
      </dsp:nvSpPr>
      <dsp:spPr>
        <a:xfrm>
          <a:off x="6090398" y="2934597"/>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532730"/>
              <a:satOff val="-234"/>
              <a:lumOff val="628"/>
              <a:alphaOff val="0"/>
            </a:schemeClr>
          </a:solidFill>
          <a:prstDash val="solid"/>
        </a:ln>
        <a:effectLst/>
      </dsp:spPr>
      <dsp:style>
        <a:lnRef idx="2">
          <a:scrgbClr r="0" g="0" b="0"/>
        </a:lnRef>
        <a:fillRef idx="1">
          <a:scrgbClr r="0" g="0" b="0"/>
        </a:fillRef>
        <a:effectRef idx="0">
          <a:scrgbClr r="0" g="0" b="0"/>
        </a:effectRef>
        <a:fontRef idx="minor"/>
      </dsp:style>
    </dsp:sp>
    <dsp:sp modelId="{703981D7-3F67-4CB0-9461-C42809D51D29}">
      <dsp:nvSpPr>
        <dsp:cNvPr id="0" name=""/>
        <dsp:cNvSpPr/>
      </dsp:nvSpPr>
      <dsp:spPr>
        <a:xfrm>
          <a:off x="6382737" y="2458685"/>
          <a:ext cx="1736730" cy="1497364"/>
        </a:xfrm>
        <a:prstGeom prst="hexagon">
          <a:avLst>
            <a:gd name="adj" fmla="val 25000"/>
            <a:gd name="vf" fmla="val 115470"/>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23571" t="-710" r="-6429" b="710"/>
          </a:stretch>
        </a:blipFill>
        <a:ln w="15875" cap="flat" cmpd="sng" algn="ctr">
          <a:solidFill>
            <a:schemeClr val="accent2">
              <a:hueOff val="-665912"/>
              <a:satOff val="-293"/>
              <a:lumOff val="784"/>
              <a:alphaOff val="0"/>
            </a:schemeClr>
          </a:solidFill>
          <a:prstDash val="solid"/>
        </a:ln>
        <a:effectLst/>
      </dsp:spPr>
      <dsp:style>
        <a:lnRef idx="2">
          <a:scrgbClr r="0" g="0" b="0"/>
        </a:lnRef>
        <a:fillRef idx="1">
          <a:scrgbClr r="0" g="0" b="0"/>
        </a:fillRef>
        <a:effectRef idx="0">
          <a:scrgbClr r="0" g="0" b="0"/>
        </a:effectRef>
        <a:fontRef idx="minor"/>
      </dsp:style>
    </dsp:sp>
    <dsp:sp modelId="{38757B80-C10C-4A1F-AF64-9ACB3B94E53A}">
      <dsp:nvSpPr>
        <dsp:cNvPr id="0" name=""/>
        <dsp:cNvSpPr/>
      </dsp:nvSpPr>
      <dsp:spPr>
        <a:xfrm>
          <a:off x="6427855" y="3119741"/>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799094"/>
              <a:satOff val="-352"/>
              <a:lumOff val="941"/>
              <a:alphaOff val="0"/>
            </a:schemeClr>
          </a:solidFill>
          <a:prstDash val="solid"/>
        </a:ln>
        <a:effectLst/>
      </dsp:spPr>
      <dsp:style>
        <a:lnRef idx="2">
          <a:scrgbClr r="0" g="0" b="0"/>
        </a:lnRef>
        <a:fillRef idx="1">
          <a:scrgbClr r="0" g="0" b="0"/>
        </a:fillRef>
        <a:effectRef idx="0">
          <a:scrgbClr r="0" g="0" b="0"/>
        </a:effectRef>
        <a:fontRef idx="minor"/>
      </dsp:style>
    </dsp:sp>
    <dsp:sp modelId="{A8D72502-78D9-4B6C-B541-593DDE59262F}">
      <dsp:nvSpPr>
        <dsp:cNvPr id="0" name=""/>
        <dsp:cNvSpPr/>
      </dsp:nvSpPr>
      <dsp:spPr>
        <a:xfrm>
          <a:off x="3423496" y="818111"/>
          <a:ext cx="1736730" cy="1497364"/>
        </a:xfrm>
        <a:prstGeom prst="hexagon">
          <a:avLst>
            <a:gd name="adj" fmla="val 25000"/>
            <a:gd name="vf" fmla="val 115470"/>
          </a:avLst>
        </a:prstGeom>
        <a:solidFill>
          <a:schemeClr val="accent2">
            <a:hueOff val="-1331824"/>
            <a:satOff val="-586"/>
            <a:lumOff val="1569"/>
            <a:alphaOff val="0"/>
          </a:schemeClr>
        </a:solidFill>
        <a:ln w="15875" cap="flat" cmpd="sng" algn="ctr">
          <a:solidFill>
            <a:schemeClr val="accent2">
              <a:hueOff val="-1331824"/>
              <a:satOff val="-586"/>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7780" rIns="0" bIns="17780" numCol="1" spcCol="1270" anchor="t" anchorCtr="0">
          <a:noAutofit/>
        </a:bodyPr>
        <a:lstStyle/>
        <a:p>
          <a:pPr marL="0" lvl="0" indent="0" algn="l" defTabSz="622300">
            <a:lnSpc>
              <a:spcPct val="90000"/>
            </a:lnSpc>
            <a:spcBef>
              <a:spcPct val="0"/>
            </a:spcBef>
            <a:spcAft>
              <a:spcPct val="35000"/>
            </a:spcAft>
            <a:buNone/>
          </a:pPr>
          <a:r>
            <a:rPr lang="en-US" sz="1400" kern="1200" dirty="0">
              <a:latin typeface="+mj-lt"/>
            </a:rPr>
            <a:t>Ability &amp; Propensity</a:t>
          </a:r>
        </a:p>
        <a:p>
          <a:pPr marL="57150" lvl="1" indent="-57150" algn="l" defTabSz="488950">
            <a:lnSpc>
              <a:spcPct val="90000"/>
            </a:lnSpc>
            <a:spcBef>
              <a:spcPct val="0"/>
            </a:spcBef>
            <a:spcAft>
              <a:spcPct val="15000"/>
            </a:spcAft>
            <a:buChar char="•"/>
          </a:pPr>
          <a:r>
            <a:rPr lang="en-US" sz="1100" kern="1200" dirty="0"/>
            <a:t>Age</a:t>
          </a:r>
        </a:p>
        <a:p>
          <a:pPr marL="57150" lvl="1" indent="-57150" algn="l" defTabSz="488950">
            <a:lnSpc>
              <a:spcPct val="90000"/>
            </a:lnSpc>
            <a:spcBef>
              <a:spcPct val="0"/>
            </a:spcBef>
            <a:spcAft>
              <a:spcPct val="15000"/>
            </a:spcAft>
            <a:buChar char="•"/>
          </a:pPr>
          <a:r>
            <a:rPr lang="en-US" sz="1100" kern="1200" dirty="0"/>
            <a:t>Income</a:t>
          </a:r>
        </a:p>
        <a:p>
          <a:pPr marL="57150" lvl="1" indent="-57150" algn="l" defTabSz="488950">
            <a:lnSpc>
              <a:spcPct val="90000"/>
            </a:lnSpc>
            <a:spcBef>
              <a:spcPct val="0"/>
            </a:spcBef>
            <a:spcAft>
              <a:spcPct val="15000"/>
            </a:spcAft>
            <a:buChar char="•"/>
          </a:pPr>
          <a:r>
            <a:rPr lang="en-US" sz="1100" kern="1200" dirty="0"/>
            <a:t>Gender</a:t>
          </a:r>
        </a:p>
      </dsp:txBody>
      <dsp:txXfrm>
        <a:off x="3693004" y="1050474"/>
        <a:ext cx="1197714" cy="1032638"/>
      </dsp:txXfrm>
    </dsp:sp>
    <dsp:sp modelId="{B203DC7F-70FE-4DBC-AD66-F34CE79D45C1}">
      <dsp:nvSpPr>
        <dsp:cNvPr id="0" name=""/>
        <dsp:cNvSpPr/>
      </dsp:nvSpPr>
      <dsp:spPr>
        <a:xfrm>
          <a:off x="4600888" y="850550"/>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1065459"/>
              <a:satOff val="-469"/>
              <a:lumOff val="1255"/>
              <a:alphaOff val="0"/>
            </a:schemeClr>
          </a:solidFill>
          <a:prstDash val="solid"/>
        </a:ln>
        <a:effectLst/>
      </dsp:spPr>
      <dsp:style>
        <a:lnRef idx="2">
          <a:scrgbClr r="0" g="0" b="0"/>
        </a:lnRef>
        <a:fillRef idx="1">
          <a:scrgbClr r="0" g="0" b="0"/>
        </a:fillRef>
        <a:effectRef idx="0">
          <a:scrgbClr r="0" g="0" b="0"/>
        </a:effectRef>
        <a:fontRef idx="minor"/>
      </dsp:style>
    </dsp:sp>
    <dsp:sp modelId="{7E9FDA4C-B9D4-4829-800E-9716FD1ECE5A}">
      <dsp:nvSpPr>
        <dsp:cNvPr id="0" name=""/>
        <dsp:cNvSpPr/>
      </dsp:nvSpPr>
      <dsp:spPr>
        <a:xfrm>
          <a:off x="4903117" y="0"/>
          <a:ext cx="1736730" cy="1497364"/>
        </a:xfrm>
        <a:prstGeom prst="hexagon">
          <a:avLst>
            <a:gd name="adj" fmla="val 25000"/>
            <a:gd name="vf" fmla="val 115470"/>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l="-7021" t="-710" r="-44979" b="710"/>
          </a:stretch>
        </a:blipFill>
        <a:ln w="15875" cap="flat" cmpd="sng" algn="ctr">
          <a:solidFill>
            <a:schemeClr val="accent2">
              <a:hueOff val="-1331824"/>
              <a:satOff val="-586"/>
              <a:lumOff val="1569"/>
              <a:alphaOff val="0"/>
            </a:schemeClr>
          </a:solidFill>
          <a:prstDash val="solid"/>
        </a:ln>
        <a:effectLst/>
      </dsp:spPr>
      <dsp:style>
        <a:lnRef idx="2">
          <a:scrgbClr r="0" g="0" b="0"/>
        </a:lnRef>
        <a:fillRef idx="1">
          <a:scrgbClr r="0" g="0" b="0"/>
        </a:fillRef>
        <a:effectRef idx="0">
          <a:scrgbClr r="0" g="0" b="0"/>
        </a:effectRef>
        <a:fontRef idx="minor"/>
      </dsp:style>
    </dsp:sp>
    <dsp:sp modelId="{F82197F0-6ED2-452D-8F68-E0FCB9ABB561}">
      <dsp:nvSpPr>
        <dsp:cNvPr id="0" name=""/>
        <dsp:cNvSpPr/>
      </dsp:nvSpPr>
      <dsp:spPr>
        <a:xfrm>
          <a:off x="4954415" y="657495"/>
          <a:ext cx="203339" cy="175253"/>
        </a:xfrm>
        <a:prstGeom prst="hexagon">
          <a:avLst>
            <a:gd name="adj" fmla="val 25000"/>
            <a:gd name="vf" fmla="val 115470"/>
          </a:avLst>
        </a:prstGeom>
        <a:solidFill>
          <a:schemeClr val="lt1">
            <a:hueOff val="0"/>
            <a:satOff val="0"/>
            <a:lumOff val="0"/>
            <a:alphaOff val="0"/>
          </a:schemeClr>
        </a:solidFill>
        <a:ln w="15875" cap="flat" cmpd="sng" algn="ctr">
          <a:solidFill>
            <a:schemeClr val="accent2">
              <a:hueOff val="-1331824"/>
              <a:satOff val="-586"/>
              <a:lumOff val="1569"/>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7/4/2025</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eg>
</file>

<file path=ppt/media/image2.jpg>
</file>

<file path=ppt/media/image3.jpg>
</file>

<file path=ppt/media/image4.jpeg>
</file>

<file path=ppt/media/image5.jp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7/4/2025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Employers may want to increase employee contributions to retirement plans for 3 reasons: recruitment retention, and business growth.</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More employee contributions means a more competitive retirement plan to recruit top talent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strike="sngStrike" kern="1200" dirty="0">
                <a:solidFill>
                  <a:schemeClr val="tx1"/>
                </a:solidFill>
                <a:effectLst/>
                <a:latin typeface="+mn-lt"/>
                <a:ea typeface="+mn-ea"/>
                <a:cs typeface="+mn-cs"/>
              </a:rPr>
              <a:t>According to Payroll (https://issuu.com/channelvmedia/docs/2024_state_of_employee_financial_wellness_report?utm_medium=referral&amp;utm_source=www.payrollintegrations.com), 73% of employees and 78% of employers consider retirement plans as the most important benefit to employees’ financial wellbeing.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SHRM’s recent Employee Benefits Surveys, (https://www.shrm.org/topics-tools/research/employee-benefits-survey), 76% of employees consider retirement plans an important factor in their job decisions. 81% of employers rated Retirement Savings &amp; Planning Benefits as an important benefit they can offer, second only to health-related benefits. </a:t>
            </a:r>
          </a:p>
          <a:p>
            <a:pPr marL="171450" indent="-171450">
              <a:buFont typeface="Arial" panose="020B0604020202020204" pitchFamily="34" charset="0"/>
              <a:buChar char="•"/>
            </a:pPr>
            <a:r>
              <a:rPr lang="en-US" dirty="0"/>
              <a:t>A competitive retirement plan also helps employers retain top talent.</a:t>
            </a:r>
          </a:p>
          <a:p>
            <a:pPr marL="628650" lvl="1" indent="-171450">
              <a:buFont typeface="Arial" panose="020B0604020202020204" pitchFamily="34" charset="0"/>
              <a:buChar char="•"/>
            </a:pPr>
            <a:r>
              <a:rPr lang="en-US" strike="sngStrike" dirty="0"/>
              <a:t>According to </a:t>
            </a:r>
            <a:r>
              <a:rPr lang="en-US" strike="sngStrike" dirty="0" err="1"/>
              <a:t>Pricewaterhouse</a:t>
            </a:r>
            <a:r>
              <a:rPr lang="en-US" strike="sngStrike" dirty="0"/>
              <a:t> Cooper, employees who are stressed about their finances are twice as likely to look for employment elsewhere. </a:t>
            </a:r>
          </a:p>
          <a:p>
            <a:pPr marL="628650" lvl="1" indent="-171450">
              <a:buFont typeface="Arial" panose="020B0604020202020204" pitchFamily="34" charset="0"/>
              <a:buChar char="•"/>
            </a:pPr>
            <a:r>
              <a:rPr lang="en-US" dirty="0"/>
              <a:t>In 2015, 43% of employers that offered financial wellness programs (including retirement planning) reported increased morale and 40% reported improved productivity, according to a National Fund for Workplace Solutions report.</a:t>
            </a:r>
          </a:p>
          <a:p>
            <a:pPr marL="171450" indent="-171450">
              <a:buFont typeface="Arial" panose="020B0604020202020204" pitchFamily="34" charset="0"/>
              <a:buChar char="•"/>
            </a:pPr>
            <a:r>
              <a:rPr lang="en-US" dirty="0"/>
              <a:t>Higher employee contributions also equate to tax savings on employer-matched contributions. And too little employee contributions can make retirement plans fail the IRS discrimination tests, meant to ensure equitable benefits for employees across pay bands.</a:t>
            </a:r>
          </a:p>
          <a:p>
            <a:pPr marL="628650" lvl="1" indent="-171450">
              <a:buFont typeface="Arial" panose="020B0604020202020204" pitchFamily="34" charset="0"/>
              <a:buChar char="•"/>
            </a:pPr>
            <a:r>
              <a:rPr lang="en-US" dirty="0"/>
              <a:t>According to a report by the National Small business Association, lending institutions tend to view SMBs with more robust retirement plans as more stable, thus creditworthy for potential growth.</a:t>
            </a:r>
          </a:p>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Studies show that peer influence can increase employee contributions when folks:</a:t>
            </a:r>
          </a:p>
          <a:p>
            <a:pPr marL="171450" indent="-171450">
              <a:buFont typeface="Arial" panose="020B0604020202020204" pitchFamily="34" charset="0"/>
              <a:buChar char="•"/>
            </a:pPr>
            <a:r>
              <a:rPr lang="en-US" dirty="0"/>
              <a:t>Might not know what is an appropriate contribution and look to what their colleagues do as a sensible choice</a:t>
            </a:r>
          </a:p>
          <a:p>
            <a:pPr marL="171450" indent="-171450">
              <a:buFont typeface="Arial" panose="020B0604020202020204" pitchFamily="34" charset="0"/>
              <a:buChar char="•"/>
            </a:pPr>
            <a:r>
              <a:rPr lang="en-US" dirty="0"/>
              <a:t>Want to conform and keep pace with what everyone else is doing</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I’ll dive deeper into the research design, takeaways, and limitations of one specific study.</a:t>
            </a:r>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N=1,254 federal (civilian) employees</a:t>
            </a:r>
          </a:p>
          <a:p>
            <a:pPr marL="628650" lvl="1" indent="-171450">
              <a:buFont typeface="Arial" panose="020B0604020202020204" pitchFamily="34" charset="0"/>
              <a:buChar char="•"/>
            </a:pPr>
            <a:r>
              <a:rPr lang="en-US" dirty="0"/>
              <a:t>Tenure: less than 2 years</a:t>
            </a:r>
          </a:p>
          <a:p>
            <a:pPr marL="628650" lvl="1" indent="-171450">
              <a:buFont typeface="Arial" panose="020B0604020202020204" pitchFamily="34" charset="0"/>
              <a:buChar char="•"/>
            </a:pPr>
            <a:r>
              <a:rPr lang="en-US" dirty="0"/>
              <a:t>Automatically enrolled (Jan 2017-July 2018), no changes to default contribution amount</a:t>
            </a:r>
          </a:p>
          <a:p>
            <a:pPr marL="628650" lvl="1" indent="-171450">
              <a:buFont typeface="Arial" panose="020B0604020202020204" pitchFamily="34" charset="0"/>
              <a:buChar char="•"/>
            </a:pPr>
            <a:r>
              <a:rPr lang="en-US" dirty="0"/>
              <a:t>Age: 19-80 (median 36 years)</a:t>
            </a:r>
          </a:p>
          <a:p>
            <a:pPr marL="628650" lvl="1" indent="-171450">
              <a:buFont typeface="Arial" panose="020B0604020202020204" pitchFamily="34" charset="0"/>
              <a:buChar char="•"/>
            </a:pPr>
            <a:r>
              <a:rPr lang="en-US" dirty="0"/>
              <a:t>No outstanding TSP loans, unknown seniority/salary</a:t>
            </a:r>
          </a:p>
          <a:p>
            <a:pPr marL="628650" lvl="1" indent="-171450">
              <a:buFont typeface="Arial" panose="020B0604020202020204" pitchFamily="34" charset="0"/>
              <a:buChar char="•"/>
            </a:pPr>
            <a:r>
              <a:rPr lang="en-US" dirty="0"/>
              <a:t>Email on file</a:t>
            </a:r>
          </a:p>
          <a:p>
            <a:pPr marL="457200" lvl="1" indent="0">
              <a:buFont typeface="Arial" panose="020B0604020202020204" pitchFamily="34" charset="0"/>
              <a:buNone/>
            </a:pPr>
            <a:endParaRPr lang="en-US" dirty="0"/>
          </a:p>
          <a:p>
            <a:pPr marL="171450" indent="-171450">
              <a:buFont typeface="Arial" panose="020B0604020202020204" pitchFamily="34" charset="0"/>
              <a:buChar char="•"/>
            </a:pPr>
            <a:r>
              <a:rPr lang="en-US" dirty="0"/>
              <a:t>This study targeted 1,254 federal employees who were automatically enrolled into the Thrift Savings Plan between January 2017 to July 2018 as new hires with less than 2 years of federal employment. </a:t>
            </a:r>
          </a:p>
          <a:p>
            <a:pPr marL="171450" indent="-171450">
              <a:buFont typeface="Arial" panose="020B0604020202020204" pitchFamily="34" charset="0"/>
              <a:buChar char="•"/>
            </a:pPr>
            <a:r>
              <a:rPr lang="en-US" dirty="0"/>
              <a:t>Folks who had made no changes to the default amount since, had no outstanding TSP loans, and had an email on file were eligible for the study and assigned randomly to one of three conditions: </a:t>
            </a:r>
          </a:p>
          <a:p>
            <a:pPr marL="628650" lvl="1" indent="-171450">
              <a:buFont typeface="Arial" panose="020B0604020202020204" pitchFamily="34" charset="0"/>
              <a:buChar char="•"/>
            </a:pPr>
            <a:r>
              <a:rPr lang="en-US" dirty="0"/>
              <a:t>receiving no email about increasing their contributions, </a:t>
            </a:r>
          </a:p>
          <a:p>
            <a:pPr marL="628650" lvl="1" indent="-171450">
              <a:buFont typeface="Arial" panose="020B0604020202020204" pitchFamily="34" charset="0"/>
              <a:buChar char="•"/>
            </a:pPr>
            <a:r>
              <a:rPr lang="en-US" dirty="0"/>
              <a:t>Receiving colorfully designed emails with their personalized amount of matched savings they were missing out on</a:t>
            </a:r>
          </a:p>
          <a:p>
            <a:pPr marL="628650" lvl="1" indent="-171450">
              <a:buFont typeface="Arial" panose="020B0604020202020204" pitchFamily="34" charset="0"/>
              <a:buChar char="•"/>
            </a:pPr>
            <a:r>
              <a:rPr lang="en-US" dirty="0"/>
              <a:t>Receiving plainer emails comparing the average savings that their peers had missed out on</a:t>
            </a:r>
          </a:p>
          <a:p>
            <a:pPr marL="171450" indent="-171450">
              <a:buFont typeface="Arial" panose="020B0604020202020204" pitchFamily="34" charset="0"/>
              <a:buChar char="•"/>
            </a:pPr>
            <a:r>
              <a:rPr lang="en-US" dirty="0"/>
              <a:t>Researchers sent these emails on August 30, with reminder emails on September 18, and then reviewed TSP contributions in mid-December to see how many employees in each group had started contributing more than the default 3% of their salary.</a:t>
            </a:r>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37832401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 inferred that federal w</a:t>
            </a:r>
            <a:r>
              <a:rPr lang="en-US" b="0" dirty="0">
                <a:latin typeface="+mn-lt"/>
              </a:rPr>
              <a:t>orkers were learning from peers’ mistakes and started contributing more. But a few limitations makes me wonder…</a:t>
            </a:r>
          </a:p>
          <a:p>
            <a:pPr marL="171450" lvl="0" indent="-171450">
              <a:buFont typeface="Arial" panose="020B0604020202020204" pitchFamily="34" charset="0"/>
              <a:buChar char="•"/>
            </a:pPr>
            <a:r>
              <a:rPr lang="en-US" dirty="0"/>
              <a:t>Design</a:t>
            </a:r>
          </a:p>
          <a:p>
            <a:pPr marL="628650" lvl="1" indent="-171450">
              <a:buFont typeface="Arial" panose="020B0604020202020204" pitchFamily="34" charset="0"/>
              <a:buChar char="•"/>
            </a:pPr>
            <a:r>
              <a:rPr lang="en-US" dirty="0"/>
              <a:t>The author noted that the variations in email design, subject line, and senders (i.e., workers’ trust in the sender) could have impacted the different effects of the personalized versus peer influence email messages. Future studies ought to compare identical products that only vary in messaging to test the concept of interest—that is, the part that draws users’ attention to personalization and/or peer influence—to rule out other explanations for what happened. </a:t>
            </a:r>
          </a:p>
          <a:p>
            <a:pPr marL="628650" lvl="1" indent="-171450">
              <a:buFont typeface="Arial" panose="020B0604020202020204" pitchFamily="34" charset="0"/>
              <a:buChar char="•"/>
            </a:pPr>
            <a:r>
              <a:rPr lang="en-US" dirty="0"/>
              <a:t>Any email at all could have also primed workers to change their contributions. Future studies could compare the peer influence messaging to a generic “open enrollment”-style email as the baseline (as opposed to no email) to test the effect of peer influence (as opposed to the effect of receiving an email).</a:t>
            </a:r>
          </a:p>
          <a:p>
            <a:pPr marL="628650" lvl="1"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What else might help/hinder workers from contributing?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author noted that the bar can sway the comparison. Did the emerging peer influence come from:</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Younger workers, with less seniority and lower wages, potentially feeling discouraged when comparing themselves to more settled staff?</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Birds of a feather, trying to “keep up with the Jones” in figuring out the new normal for retirement contributions?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Seasoned staff, feeling empowered by learning from the mistakes of their more naïve colleagues?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It was unclear which persona was at play when the age distribution of workers ranged from 19 to 80 years old, even with a median of 36. Future studies could tease out such processes with segmented samples of similar workers or test, overall, how age impacts retirement contributions for more targeted outreach campaigns.</a:t>
            </a:r>
          </a:p>
          <a:p>
            <a:pPr marL="628650" lvl="1" indent="-171450">
              <a:buFont typeface="Arial" panose="020B0604020202020204" pitchFamily="34" charset="0"/>
              <a:buChar char="•"/>
            </a:pPr>
            <a:r>
              <a:rPr lang="en-US" dirty="0"/>
              <a:t>The author used the absence of outstanding TSP loans to measure workers’ “amenability to contribute more”. Other factors—such as income, expenses, proximity to retirement, propensity to save or plan for the future—could also impact workers’ capacity and motivations to divert part of their paychecks to retirement. Future studies could investigate class differences in retirement contributions to identify additional financial wellbeing programs to support increased retirement contributions.</a:t>
            </a:r>
          </a:p>
          <a:p>
            <a:pPr marL="628650" lvl="1" indent="-171450">
              <a:buFont typeface="Arial" panose="020B0604020202020204" pitchFamily="34" charset="0"/>
              <a:buChar char="•"/>
            </a:pPr>
            <a:r>
              <a:rPr lang="en-US" dirty="0"/>
              <a:t>There are also gendered differences in financial literacy and motivations.</a:t>
            </a:r>
          </a:p>
          <a:p>
            <a:pPr marL="457200" lvl="1" indent="0">
              <a:buFont typeface="Arial" panose="020B0604020202020204" pitchFamily="34" charset="0"/>
              <a:buNone/>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2311154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1408470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email marketing campaign was effective in bringing federal employees’ attention to their TSP contributions, regardless of messaging.</a:t>
            </a:r>
          </a:p>
          <a:p>
            <a:pPr marL="171450" indent="-171450">
              <a:buFont typeface="Arial" panose="020B0604020202020204" pitchFamily="34" charset="0"/>
              <a:buChar char="•"/>
            </a:pPr>
            <a:r>
              <a:rPr lang="en-US" dirty="0"/>
              <a:t>Income may influence workers’ contributions to retirement, but this difference was not substantively or significantly significant in </a:t>
            </a:r>
            <a:r>
              <a:rPr lang="en-US"/>
              <a:t>this experiment.</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1931208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803951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3" name="Content Placeholder 2"/>
          <p:cNvSpPr>
            <a:spLocks noGrp="1"/>
          </p:cNvSpPr>
          <p:nvPr>
            <p:ph idx="1" hasCustomPrompt="1"/>
          </p:nvPr>
        </p:nvSpPr>
        <p:spPr>
          <a:xfrm>
            <a:off x="1209675" y="2286000"/>
            <a:ext cx="2391941" cy="3248567"/>
          </a:xfrm>
        </p:spPr>
        <p:txBody>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3840163" y="2286000"/>
            <a:ext cx="7315200" cy="3248025"/>
          </a:xfrm>
        </p:spPr>
        <p:txBody>
          <a:bodyPr/>
          <a:lstStyle>
            <a:lvl1pPr>
              <a:defRPr/>
            </a:lvl1pPr>
          </a:lstStyle>
          <a:p>
            <a:r>
              <a:rPr lang="en-US"/>
              <a:t>Click icon to add table</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79876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8" r:id="rId13"/>
    <p:sldLayoutId id="2147483779" r:id="rId14"/>
    <p:sldLayoutId id="2147483780" r:id="rId15"/>
    <p:sldLayoutId id="2147483785" r:id="rId16"/>
    <p:sldLayoutId id="2147483788" r:id="rId17"/>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4.xml"/><Relationship Id="rId5" Type="http://schemas.openxmlformats.org/officeDocument/2006/relationships/image" Target="../media/image4.jpe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a:xfrm>
            <a:off x="-1" y="3429000"/>
            <a:ext cx="8842343" cy="2564483"/>
          </a:xfrm>
          <a:solidFill>
            <a:srgbClr val="FFFFFF">
              <a:alpha val="85098"/>
            </a:srgbClr>
          </a:solidFill>
        </p:spPr>
        <p:txBody>
          <a:bodyPr lIns="274320" tIns="274320" bIns="274320"/>
          <a:lstStyle/>
          <a:p>
            <a:r>
              <a:rPr lang="en-US" b="1" dirty="0">
                <a:latin typeface="Avenir Next LT Pro Demi" panose="020B0704020202020204" pitchFamily="34" charset="0"/>
              </a:rPr>
              <a:t>The FOMO Fund</a:t>
            </a:r>
            <a:r>
              <a:rPr lang="en-US" dirty="0">
                <a:latin typeface="Avenir Next LT Pro Demi" panose="020B0704020202020204" pitchFamily="34" charset="0"/>
              </a:rPr>
              <a:t>:</a:t>
            </a:r>
            <a:br>
              <a:rPr lang="en-US" dirty="0"/>
            </a:br>
            <a:r>
              <a:rPr lang="en-US" dirty="0">
                <a:latin typeface="Avenir Next LT Pro Light" panose="020B0304020202020204" pitchFamily="34" charset="0"/>
              </a:rPr>
              <a:t>How the fear of missing out affects retirement contributions</a:t>
            </a:r>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p:txBody>
          <a:bodyPr>
            <a:normAutofit/>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p:txBody>
          <a:bodyPr vert="horz" lIns="91440" tIns="45720" rIns="0" bIns="45720" rtlCol="0" anchor="t">
            <a:normAutofit/>
          </a:bodyPr>
          <a:lstStyle/>
          <a:p>
            <a:r>
              <a:rPr lang="en-US" dirty="0"/>
              <a:t>Josephine McKelvy, PhD</a:t>
            </a:r>
          </a:p>
          <a:p>
            <a:r>
              <a:rPr lang="en-US" dirty="0"/>
              <a:t>(337) 412-3657</a:t>
            </a:r>
          </a:p>
          <a:p>
            <a:r>
              <a:rPr lang="en-US" dirty="0"/>
              <a:t>josephine.mckelvy@gmail.com</a:t>
            </a:r>
          </a:p>
        </p:txBody>
      </p:sp>
    </p:spTree>
    <p:extLst>
      <p:ext uri="{BB962C8B-B14F-4D97-AF65-F5344CB8AC3E}">
        <p14:creationId xmlns:p14="http://schemas.microsoft.com/office/powerpoint/2010/main" val="850743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766A7E-4987-A255-9D7F-C7D03B2CE69A}"/>
              </a:ext>
            </a:extLst>
          </p:cNvPr>
          <p:cNvSpPr>
            <a:spLocks noGrp="1"/>
          </p:cNvSpPr>
          <p:nvPr>
            <p:ph type="title"/>
          </p:nvPr>
        </p:nvSpPr>
        <p:spPr/>
        <p:txBody>
          <a:bodyPr/>
          <a:lstStyle/>
          <a:p>
            <a:r>
              <a:rPr lang="en-US" dirty="0"/>
              <a:t>Appendix</a:t>
            </a:r>
          </a:p>
        </p:txBody>
      </p:sp>
      <p:sp>
        <p:nvSpPr>
          <p:cNvPr id="8" name="Content Placeholder 7">
            <a:extLst>
              <a:ext uri="{FF2B5EF4-FFF2-40B4-BE49-F238E27FC236}">
                <a16:creationId xmlns:a16="http://schemas.microsoft.com/office/drawing/2014/main" id="{3C08764D-EC42-40C2-D6CD-059AAF19AF5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50729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a:xfrm>
            <a:off x="606747" y="4609578"/>
            <a:ext cx="10978507" cy="1295922"/>
          </a:xfrm>
        </p:spPr>
        <p:txBody>
          <a:bodyPr>
            <a:noAutofit/>
          </a:bodyPr>
          <a:lstStyle/>
          <a:p>
            <a:r>
              <a:rPr lang="en-US" dirty="0">
                <a:latin typeface="Avenir Next LT Pro Demi" panose="020B0704020202020204" pitchFamily="34" charset="0"/>
              </a:rPr>
              <a:t>Why increase employee contributions?</a:t>
            </a: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606747" y="5943600"/>
            <a:ext cx="10058400" cy="690465"/>
          </a:xfrm>
        </p:spPr>
        <p:txBody>
          <a:bodyPr>
            <a:normAutofit/>
          </a:bodyPr>
          <a:lstStyle/>
          <a:p>
            <a:r>
              <a:rPr lang="en-US" dirty="0">
                <a:latin typeface="Avenir Next LT Pro Light" panose="020B0304020202020204" pitchFamily="34" charset="0"/>
              </a:rPr>
              <a:t>Recruitment | Retention | Growth</a:t>
            </a:r>
          </a:p>
        </p:txBody>
      </p:sp>
      <p:pic>
        <p:nvPicPr>
          <p:cNvPr id="7" name="Picture Placeholder 7">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a:blip r:embed="rId3"/>
          <a:srcRect l="11226" r="18300"/>
          <a:stretch>
            <a:fillRect/>
          </a:stretch>
        </p:blipFill>
        <p:spPr>
          <a:xfrm>
            <a:off x="635000" y="640080"/>
            <a:ext cx="3544888" cy="3355723"/>
          </a:xfrm>
        </p:spPr>
      </p:pic>
      <p:pic>
        <p:nvPicPr>
          <p:cNvPr id="8" name="Picture Placeholder 9">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a:blip r:embed="rId4"/>
          <a:srcRect l="5166" r="24466"/>
          <a:stretch>
            <a:fillRect/>
          </a:stretch>
        </p:blipFill>
        <p:spPr>
          <a:xfrm>
            <a:off x="8028432" y="640080"/>
            <a:ext cx="3544888" cy="3355723"/>
          </a:xfrm>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a:xfrm>
            <a:off x="4331716" y="640080"/>
            <a:ext cx="3544888" cy="3355723"/>
          </a:xfrm>
        </p:spPr>
      </p:pic>
    </p:spTree>
    <p:extLst>
      <p:ext uri="{BB962C8B-B14F-4D97-AF65-F5344CB8AC3E}">
        <p14:creationId xmlns:p14="http://schemas.microsoft.com/office/powerpoint/2010/main" val="1435895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a:xfrm>
            <a:off x="4654297" y="3285459"/>
            <a:ext cx="7537703" cy="2345721"/>
          </a:xfrm>
          <a:solidFill>
            <a:srgbClr val="FFFFFF">
              <a:alpha val="85098"/>
            </a:srgbClr>
          </a:solidFill>
        </p:spPr>
        <p:txBody>
          <a:bodyPr bIns="548640" anchor="b" anchorCtr="0"/>
          <a:lstStyle/>
          <a:p>
            <a:r>
              <a:rPr lang="en-US" dirty="0"/>
              <a:t>The power of </a:t>
            </a:r>
            <a:br>
              <a:rPr lang="en-US" dirty="0"/>
            </a:br>
            <a:r>
              <a:rPr lang="en-US" dirty="0"/>
              <a:t>peer influence</a:t>
            </a:r>
          </a:p>
        </p:txBody>
      </p:sp>
    </p:spTree>
    <p:extLst>
      <p:ext uri="{BB962C8B-B14F-4D97-AF65-F5344CB8AC3E}">
        <p14:creationId xmlns:p14="http://schemas.microsoft.com/office/powerpoint/2010/main" val="297250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8F707-1374-A0F4-3EC2-DAD54458EBD5}"/>
              </a:ext>
            </a:extLst>
          </p:cNvPr>
          <p:cNvSpPr>
            <a:spLocks noGrp="1"/>
          </p:cNvSpPr>
          <p:nvPr>
            <p:ph type="title"/>
          </p:nvPr>
        </p:nvSpPr>
        <p:spPr>
          <a:xfrm>
            <a:off x="1097280" y="286603"/>
            <a:ext cx="9369493" cy="1450757"/>
          </a:xfrm>
        </p:spPr>
        <p:txBody>
          <a:bodyPr>
            <a:normAutofit fontScale="90000"/>
          </a:bodyPr>
          <a:lstStyle/>
          <a:p>
            <a:r>
              <a:rPr lang="en-US" dirty="0"/>
              <a:t>Could emails inspire federal workers to increase retirement contributions?</a:t>
            </a:r>
          </a:p>
        </p:txBody>
      </p:sp>
      <p:graphicFrame>
        <p:nvGraphicFramePr>
          <p:cNvPr id="4" name="Content Placeholder 3">
            <a:extLst>
              <a:ext uri="{FF2B5EF4-FFF2-40B4-BE49-F238E27FC236}">
                <a16:creationId xmlns:a16="http://schemas.microsoft.com/office/drawing/2014/main" id="{BA6AEE2C-9A3A-80F7-BAE8-FCA82E0904E2}"/>
              </a:ext>
            </a:extLst>
          </p:cNvPr>
          <p:cNvGraphicFramePr>
            <a:graphicFrameLocks noGrp="1"/>
          </p:cNvGraphicFramePr>
          <p:nvPr>
            <p:ph idx="1"/>
            <p:extLst>
              <p:ext uri="{D42A27DB-BD31-4B8C-83A1-F6EECF244321}">
                <p14:modId xmlns:p14="http://schemas.microsoft.com/office/powerpoint/2010/main" val="1171141754"/>
              </p:ext>
            </p:extLst>
          </p:nvPr>
        </p:nvGraphicFramePr>
        <p:xfrm>
          <a:off x="1097280" y="1648869"/>
          <a:ext cx="10058400" cy="33782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B1758C15-69DB-01A2-0C67-971F5BA91399}"/>
              </a:ext>
            </a:extLst>
          </p:cNvPr>
          <p:cNvGrpSpPr/>
          <p:nvPr/>
        </p:nvGrpSpPr>
        <p:grpSpPr>
          <a:xfrm>
            <a:off x="3642484" y="4006676"/>
            <a:ext cx="5333272" cy="2331339"/>
            <a:chOff x="1008508" y="2726696"/>
            <a:chExt cx="5333272" cy="2331339"/>
          </a:xfrm>
        </p:grpSpPr>
        <p:cxnSp>
          <p:nvCxnSpPr>
            <p:cNvPr id="6" name="Connector: Elbow 5">
              <a:extLst>
                <a:ext uri="{FF2B5EF4-FFF2-40B4-BE49-F238E27FC236}">
                  <a16:creationId xmlns:a16="http://schemas.microsoft.com/office/drawing/2014/main" id="{8BF2E263-536D-8AFD-C205-2B32344DBE9F}"/>
                </a:ext>
              </a:extLst>
            </p:cNvPr>
            <p:cNvCxnSpPr>
              <a:cxnSpLocks/>
              <a:stCxn id="7" idx="2"/>
              <a:endCxn id="10" idx="0"/>
            </p:cNvCxnSpPr>
            <p:nvPr/>
          </p:nvCxnSpPr>
          <p:spPr>
            <a:xfrm rot="16200000" flipH="1">
              <a:off x="2597662" y="4249562"/>
              <a:ext cx="545134" cy="425481"/>
            </a:xfrm>
            <a:prstGeom prst="bentConnector3">
              <a:avLst>
                <a:gd name="adj1" fmla="val 41883"/>
              </a:avLst>
            </a:prstGeom>
            <a:ln w="57150">
              <a:solidFill>
                <a:srgbClr val="19398A"/>
              </a:solidFill>
              <a:tailEnd type="triangle"/>
            </a:ln>
          </p:spPr>
          <p:style>
            <a:lnRef idx="1">
              <a:schemeClr val="accent1"/>
            </a:lnRef>
            <a:fillRef idx="0">
              <a:schemeClr val="accent1"/>
            </a:fillRef>
            <a:effectRef idx="0">
              <a:schemeClr val="accent1"/>
            </a:effectRef>
            <a:fontRef idx="minor">
              <a:schemeClr val="tx1"/>
            </a:fontRef>
          </p:style>
        </p:cxnSp>
        <p:pic>
          <p:nvPicPr>
            <p:cNvPr id="7" name="Graphic 6">
              <a:extLst>
                <a:ext uri="{FF2B5EF4-FFF2-40B4-BE49-F238E27FC236}">
                  <a16:creationId xmlns:a16="http://schemas.microsoft.com/office/drawing/2014/main" id="{87F37D53-6098-AD14-9898-A43B568BE58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920854" y="2726696"/>
              <a:ext cx="1473270" cy="1463040"/>
            </a:xfrm>
            <a:prstGeom prst="rect">
              <a:avLst/>
            </a:prstGeom>
          </p:spPr>
        </p:pic>
        <p:sp>
          <p:nvSpPr>
            <p:cNvPr id="8" name="TextBox 7">
              <a:extLst>
                <a:ext uri="{FF2B5EF4-FFF2-40B4-BE49-F238E27FC236}">
                  <a16:creationId xmlns:a16="http://schemas.microsoft.com/office/drawing/2014/main" id="{7EE67393-48C9-7DC4-DFD9-716240C22A8A}"/>
                </a:ext>
              </a:extLst>
            </p:cNvPr>
            <p:cNvSpPr txBox="1"/>
            <p:nvPr/>
          </p:nvSpPr>
          <p:spPr>
            <a:xfrm>
              <a:off x="1008508" y="4734870"/>
              <a:ext cx="970137" cy="323165"/>
            </a:xfrm>
            <a:prstGeom prst="rect">
              <a:avLst/>
            </a:prstGeom>
            <a:noFill/>
          </p:spPr>
          <p:txBody>
            <a:bodyPr wrap="none" rtlCol="0">
              <a:spAutoFit/>
            </a:bodyPr>
            <a:lstStyle/>
            <a:p>
              <a:pPr algn="ctr"/>
              <a:r>
                <a:rPr lang="en-US" sz="1500" dirty="0">
                  <a:solidFill>
                    <a:schemeClr val="tx2"/>
                  </a:solidFill>
                </a:rPr>
                <a:t>No email</a:t>
              </a:r>
            </a:p>
          </p:txBody>
        </p:sp>
        <p:cxnSp>
          <p:nvCxnSpPr>
            <p:cNvPr id="9" name="Connector: Elbow 8">
              <a:extLst>
                <a:ext uri="{FF2B5EF4-FFF2-40B4-BE49-F238E27FC236}">
                  <a16:creationId xmlns:a16="http://schemas.microsoft.com/office/drawing/2014/main" id="{5683FF65-4B64-E2E2-1041-ED46FDC30609}"/>
                </a:ext>
              </a:extLst>
            </p:cNvPr>
            <p:cNvCxnSpPr>
              <a:cxnSpLocks/>
              <a:stCxn id="7" idx="2"/>
              <a:endCxn id="8" idx="0"/>
            </p:cNvCxnSpPr>
            <p:nvPr/>
          </p:nvCxnSpPr>
          <p:spPr>
            <a:xfrm rot="5400000">
              <a:off x="1802966" y="3880347"/>
              <a:ext cx="545134" cy="1163912"/>
            </a:xfrm>
            <a:prstGeom prst="bentConnector3">
              <a:avLst>
                <a:gd name="adj1" fmla="val 39178"/>
              </a:avLst>
            </a:prstGeom>
            <a:ln w="57150">
              <a:solidFill>
                <a:schemeClr val="tx2">
                  <a:lumMod val="40000"/>
                  <a:lumOff val="60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7D98A44-78D5-8B47-5652-027A7D7F82B9}"/>
                </a:ext>
              </a:extLst>
            </p:cNvPr>
            <p:cNvSpPr txBox="1"/>
            <p:nvPr/>
          </p:nvSpPr>
          <p:spPr>
            <a:xfrm>
              <a:off x="2183204" y="4734870"/>
              <a:ext cx="1799531" cy="323165"/>
            </a:xfrm>
            <a:prstGeom prst="rect">
              <a:avLst/>
            </a:prstGeom>
            <a:noFill/>
          </p:spPr>
          <p:txBody>
            <a:bodyPr wrap="none" rtlCol="0">
              <a:spAutoFit/>
            </a:bodyPr>
            <a:lstStyle/>
            <a:p>
              <a:pPr algn="ctr"/>
              <a:r>
                <a:rPr lang="en-US" sz="1500" dirty="0">
                  <a:solidFill>
                    <a:schemeClr val="tx2"/>
                  </a:solidFill>
                </a:rPr>
                <a:t>Personalized email</a:t>
              </a:r>
            </a:p>
          </p:txBody>
        </p:sp>
        <p:sp>
          <p:nvSpPr>
            <p:cNvPr id="11" name="TextBox 10">
              <a:extLst>
                <a:ext uri="{FF2B5EF4-FFF2-40B4-BE49-F238E27FC236}">
                  <a16:creationId xmlns:a16="http://schemas.microsoft.com/office/drawing/2014/main" id="{1DA08C89-2BBD-44E8-0264-3C2436BDC6F9}"/>
                </a:ext>
              </a:extLst>
            </p:cNvPr>
            <p:cNvSpPr txBox="1"/>
            <p:nvPr/>
          </p:nvSpPr>
          <p:spPr>
            <a:xfrm>
              <a:off x="4147220" y="4734870"/>
              <a:ext cx="2194560" cy="323165"/>
            </a:xfrm>
            <a:prstGeom prst="rect">
              <a:avLst/>
            </a:prstGeom>
            <a:noFill/>
          </p:spPr>
          <p:txBody>
            <a:bodyPr wrap="square" rtlCol="0">
              <a:spAutoFit/>
            </a:bodyPr>
            <a:lstStyle/>
            <a:p>
              <a:pPr algn="ctr"/>
              <a:r>
                <a:rPr lang="en-US" sz="1500" dirty="0">
                  <a:solidFill>
                    <a:schemeClr val="tx2"/>
                  </a:solidFill>
                </a:rPr>
                <a:t>Peer comparison email</a:t>
              </a:r>
            </a:p>
          </p:txBody>
        </p:sp>
        <p:cxnSp>
          <p:nvCxnSpPr>
            <p:cNvPr id="12" name="Connector: Elbow 11">
              <a:extLst>
                <a:ext uri="{FF2B5EF4-FFF2-40B4-BE49-F238E27FC236}">
                  <a16:creationId xmlns:a16="http://schemas.microsoft.com/office/drawing/2014/main" id="{DB77C2EB-C885-766A-7926-CADC9E6B3386}"/>
                </a:ext>
              </a:extLst>
            </p:cNvPr>
            <p:cNvCxnSpPr>
              <a:cxnSpLocks/>
              <a:stCxn id="7" idx="2"/>
              <a:endCxn id="11" idx="0"/>
            </p:cNvCxnSpPr>
            <p:nvPr/>
          </p:nvCxnSpPr>
          <p:spPr>
            <a:xfrm rot="16200000" flipH="1">
              <a:off x="3678427" y="3168797"/>
              <a:ext cx="545134" cy="2587011"/>
            </a:xfrm>
            <a:prstGeom prst="bentConnector3">
              <a:avLst>
                <a:gd name="adj1" fmla="val 39178"/>
              </a:avLst>
            </a:prstGeom>
            <a:ln w="57150">
              <a:solidFill>
                <a:srgbClr val="19398A"/>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383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a:xfrm>
            <a:off x="1097280" y="1915312"/>
            <a:ext cx="10429415" cy="4104264"/>
          </a:xfrm>
        </p:spPr>
        <p:txBody>
          <a:bodyPr>
            <a:normAutofit/>
          </a:bodyPr>
          <a:lstStyle/>
          <a:p>
            <a:r>
              <a:rPr lang="en-US" dirty="0">
                <a:latin typeface="Avenir Next LT Pro Light" panose="020B0304020202020204" pitchFamily="34" charset="0"/>
              </a:rPr>
              <a:t>After the marketing campaign, about 1 in 4 federal workers (who received emails) increased their contributions—more than twice the rate of those who received no email. They could potentially recoup a median employer match of over $300 per employee.</a:t>
            </a:r>
          </a:p>
        </p:txBody>
      </p:sp>
      <p:grpSp>
        <p:nvGrpSpPr>
          <p:cNvPr id="15" name="Group 14">
            <a:extLst>
              <a:ext uri="{FF2B5EF4-FFF2-40B4-BE49-F238E27FC236}">
                <a16:creationId xmlns:a16="http://schemas.microsoft.com/office/drawing/2014/main" id="{C2FE1C64-52C8-A4A2-16CE-DD28160BF710}"/>
              </a:ext>
            </a:extLst>
          </p:cNvPr>
          <p:cNvGrpSpPr>
            <a:grpSpLocks noChangeAspect="1"/>
          </p:cNvGrpSpPr>
          <p:nvPr/>
        </p:nvGrpSpPr>
        <p:grpSpPr>
          <a:xfrm>
            <a:off x="7276429" y="2609099"/>
            <a:ext cx="5423610" cy="3830384"/>
            <a:chOff x="7419023" y="2992986"/>
            <a:chExt cx="4657725" cy="3289486"/>
          </a:xfrm>
        </p:grpSpPr>
        <p:graphicFrame>
          <p:nvGraphicFramePr>
            <p:cNvPr id="13" name="Chart 12">
              <a:extLst>
                <a:ext uri="{FF2B5EF4-FFF2-40B4-BE49-F238E27FC236}">
                  <a16:creationId xmlns:a16="http://schemas.microsoft.com/office/drawing/2014/main" id="{1EDF12F4-C868-4D21-A03D-454AB21B1DDD}"/>
                </a:ext>
              </a:extLst>
            </p:cNvPr>
            <p:cNvGraphicFramePr>
              <a:graphicFrameLocks/>
            </p:cNvGraphicFramePr>
            <p:nvPr>
              <p:extLst>
                <p:ext uri="{D42A27DB-BD31-4B8C-83A1-F6EECF244321}">
                  <p14:modId xmlns:p14="http://schemas.microsoft.com/office/powerpoint/2010/main" val="3931515609"/>
                </p:ext>
              </p:extLst>
            </p:nvPr>
          </p:nvGraphicFramePr>
          <p:xfrm>
            <a:off x="7419023" y="2992986"/>
            <a:ext cx="4657725" cy="3100388"/>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436CC962-5D57-8FDA-758D-2C101E436D88}"/>
                </a:ext>
              </a:extLst>
            </p:cNvPr>
            <p:cNvSpPr txBox="1"/>
            <p:nvPr/>
          </p:nvSpPr>
          <p:spPr>
            <a:xfrm>
              <a:off x="8458201" y="5862542"/>
              <a:ext cx="2579369" cy="419930"/>
            </a:xfrm>
            <a:prstGeom prst="rect">
              <a:avLst/>
            </a:prstGeom>
            <a:noFill/>
          </p:spPr>
          <p:txBody>
            <a:bodyPr wrap="square" rtlCol="0">
              <a:spAutoFit/>
            </a:bodyPr>
            <a:lstStyle/>
            <a:p>
              <a:pPr algn="ctr"/>
              <a:r>
                <a:rPr lang="en-US" sz="1200" dirty="0">
                  <a:latin typeface="Avenir Next LT Pro Light" panose="020B0304020202020204" pitchFamily="34" charset="0"/>
                </a:rPr>
                <a:t>Peer Comparison Email </a:t>
              </a:r>
              <a:br>
                <a:rPr lang="en-US" sz="1200" dirty="0">
                  <a:latin typeface="Avenir Next LT Pro Light" panose="020B0304020202020204" pitchFamily="34" charset="0"/>
                </a:rPr>
              </a:br>
              <a:r>
                <a:rPr lang="en-US" sz="1200" dirty="0">
                  <a:latin typeface="Avenir Next LT Pro Light" panose="020B0304020202020204" pitchFamily="34" charset="0"/>
                </a:rPr>
                <a:t>vs. no email</a:t>
              </a:r>
            </a:p>
          </p:txBody>
        </p:sp>
      </p:grpSp>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a:xfrm>
            <a:off x="1097280" y="286603"/>
            <a:ext cx="8339683" cy="1450757"/>
          </a:xfrm>
        </p:spPr>
        <p:txBody>
          <a:bodyPr>
            <a:normAutofit/>
          </a:bodyPr>
          <a:lstStyle/>
          <a:p>
            <a:r>
              <a:rPr lang="en-US" dirty="0">
                <a:latin typeface="Avenir Next LT Pro Demi" panose="020B0704020202020204" pitchFamily="34" charset="0"/>
              </a:rPr>
              <a:t>Emails inspire new enrollees to increase TSP contributions.</a:t>
            </a:r>
          </a:p>
        </p:txBody>
      </p:sp>
      <p:grpSp>
        <p:nvGrpSpPr>
          <p:cNvPr id="14" name="Group 13">
            <a:extLst>
              <a:ext uri="{FF2B5EF4-FFF2-40B4-BE49-F238E27FC236}">
                <a16:creationId xmlns:a16="http://schemas.microsoft.com/office/drawing/2014/main" id="{D60C177D-0677-B778-D276-2B23DF80EF8F}"/>
              </a:ext>
            </a:extLst>
          </p:cNvPr>
          <p:cNvGrpSpPr>
            <a:grpSpLocks noChangeAspect="1"/>
          </p:cNvGrpSpPr>
          <p:nvPr/>
        </p:nvGrpSpPr>
        <p:grpSpPr>
          <a:xfrm>
            <a:off x="4606808" y="2787051"/>
            <a:ext cx="5657758" cy="3597985"/>
            <a:chOff x="2444114" y="3350174"/>
            <a:chExt cx="4572000" cy="2907510"/>
          </a:xfrm>
        </p:grpSpPr>
        <p:graphicFrame>
          <p:nvGraphicFramePr>
            <p:cNvPr id="11" name="Chart 10">
              <a:extLst>
                <a:ext uri="{FF2B5EF4-FFF2-40B4-BE49-F238E27FC236}">
                  <a16:creationId xmlns:a16="http://schemas.microsoft.com/office/drawing/2014/main" id="{F9E07E01-96BA-CCB2-9DF8-549A397DD12C}"/>
                </a:ext>
              </a:extLst>
            </p:cNvPr>
            <p:cNvGraphicFramePr>
              <a:graphicFrameLocks/>
            </p:cNvGraphicFramePr>
            <p:nvPr>
              <p:extLst>
                <p:ext uri="{D42A27DB-BD31-4B8C-83A1-F6EECF244321}">
                  <p14:modId xmlns:p14="http://schemas.microsoft.com/office/powerpoint/2010/main" val="1395854572"/>
                </p:ext>
              </p:extLst>
            </p:nvPr>
          </p:nvGraphicFramePr>
          <p:xfrm>
            <a:off x="2444114" y="3350174"/>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a:extLst>
                <a:ext uri="{FF2B5EF4-FFF2-40B4-BE49-F238E27FC236}">
                  <a16:creationId xmlns:a16="http://schemas.microsoft.com/office/drawing/2014/main" id="{3D86E58D-6F0A-A36B-8819-9CE957981CC3}"/>
                </a:ext>
              </a:extLst>
            </p:cNvPr>
            <p:cNvSpPr txBox="1"/>
            <p:nvPr/>
          </p:nvSpPr>
          <p:spPr>
            <a:xfrm>
              <a:off x="3484675" y="5862542"/>
              <a:ext cx="2208202" cy="395142"/>
            </a:xfrm>
            <a:prstGeom prst="rect">
              <a:avLst/>
            </a:prstGeom>
            <a:noFill/>
          </p:spPr>
          <p:txBody>
            <a:bodyPr wrap="square" rtlCol="0">
              <a:spAutoFit/>
            </a:bodyPr>
            <a:lstStyle/>
            <a:p>
              <a:pPr algn="ctr"/>
              <a:r>
                <a:rPr lang="en-US" sz="1200" dirty="0">
                  <a:latin typeface="Avenir Next LT Pro Light" panose="020B0304020202020204" pitchFamily="34" charset="0"/>
                </a:rPr>
                <a:t>Personalized Email </a:t>
              </a:r>
            </a:p>
            <a:p>
              <a:pPr algn="ctr"/>
              <a:r>
                <a:rPr lang="en-US" sz="1200" dirty="0">
                  <a:latin typeface="Avenir Next LT Pro Light" panose="020B0304020202020204" pitchFamily="34" charset="0"/>
                </a:rPr>
                <a:t>vs. no email</a:t>
              </a:r>
            </a:p>
          </p:txBody>
        </p:sp>
      </p:grpSp>
    </p:spTree>
    <p:extLst>
      <p:ext uri="{BB962C8B-B14F-4D97-AF65-F5344CB8AC3E}">
        <p14:creationId xmlns:p14="http://schemas.microsoft.com/office/powerpoint/2010/main" val="166673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EF3A7-9144-2BD2-4FBD-D86F17E6C22F}"/>
              </a:ext>
            </a:extLst>
          </p:cNvPr>
          <p:cNvSpPr>
            <a:spLocks noGrp="1"/>
          </p:cNvSpPr>
          <p:nvPr>
            <p:ph type="title"/>
          </p:nvPr>
        </p:nvSpPr>
        <p:spPr>
          <a:xfrm>
            <a:off x="1097280" y="286603"/>
            <a:ext cx="7964833" cy="1450757"/>
          </a:xfrm>
        </p:spPr>
        <p:txBody>
          <a:bodyPr/>
          <a:lstStyle/>
          <a:p>
            <a:r>
              <a:rPr lang="en-US" dirty="0"/>
              <a:t>What can we learn from this for our project?</a:t>
            </a:r>
          </a:p>
        </p:txBody>
      </p:sp>
      <p:graphicFrame>
        <p:nvGraphicFramePr>
          <p:cNvPr id="7" name="Content Placeholder 6">
            <a:extLst>
              <a:ext uri="{FF2B5EF4-FFF2-40B4-BE49-F238E27FC236}">
                <a16:creationId xmlns:a16="http://schemas.microsoft.com/office/drawing/2014/main" id="{16781E0D-5F7A-A118-EAB4-A91AECC58DFB}"/>
              </a:ext>
            </a:extLst>
          </p:cNvPr>
          <p:cNvGraphicFramePr>
            <a:graphicFrameLocks noGrp="1"/>
          </p:cNvGraphicFramePr>
          <p:nvPr>
            <p:ph idx="1"/>
            <p:extLst>
              <p:ext uri="{D42A27DB-BD31-4B8C-83A1-F6EECF244321}">
                <p14:modId xmlns:p14="http://schemas.microsoft.com/office/powerpoint/2010/main" val="1965577593"/>
              </p:ext>
            </p:extLst>
          </p:nvPr>
        </p:nvGraphicFramePr>
        <p:xfrm>
          <a:off x="1096963" y="2182813"/>
          <a:ext cx="10058400" cy="39560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5522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Office workers at whiteboard">
            <a:extLst>
              <a:ext uri="{FF2B5EF4-FFF2-40B4-BE49-F238E27FC236}">
                <a16:creationId xmlns:a16="http://schemas.microsoft.com/office/drawing/2014/main" id="{996034ED-4920-A1B1-498C-4FD6E360CEF1}"/>
              </a:ext>
            </a:extLst>
          </p:cNvPr>
          <p:cNvPicPr>
            <a:picLocks noGrp="1" noChangeAspect="1"/>
          </p:cNvPicPr>
          <p:nvPr>
            <p:ph type="pic" sz="quarter" idx="13"/>
          </p:nvPr>
        </p:nvPicPr>
        <p:blipFill>
          <a:blip r:embed="rId3"/>
          <a:srcRect t="7825" b="7825"/>
          <a:stretch>
            <a:fillRect/>
          </a:stretch>
        </p:blipFill>
        <p:spPr/>
      </p:pic>
      <p:sp>
        <p:nvSpPr>
          <p:cNvPr id="5" name="Title 4">
            <a:extLst>
              <a:ext uri="{FF2B5EF4-FFF2-40B4-BE49-F238E27FC236}">
                <a16:creationId xmlns:a16="http://schemas.microsoft.com/office/drawing/2014/main" id="{72AEE0AC-2C0D-C04F-24E5-6C4BE2518AA0}"/>
              </a:ext>
            </a:extLst>
          </p:cNvPr>
          <p:cNvSpPr>
            <a:spLocks noGrp="1"/>
          </p:cNvSpPr>
          <p:nvPr>
            <p:ph type="ctrTitle"/>
          </p:nvPr>
        </p:nvSpPr>
        <p:spPr>
          <a:xfrm>
            <a:off x="4654297" y="3785190"/>
            <a:ext cx="7537703" cy="1847513"/>
          </a:xfrm>
          <a:solidFill>
            <a:srgbClr val="FFFFFF">
              <a:alpha val="85098"/>
            </a:srgbClr>
          </a:solidFill>
        </p:spPr>
        <p:txBody>
          <a:bodyPr/>
          <a:lstStyle/>
          <a:p>
            <a:r>
              <a:rPr lang="en-US" dirty="0"/>
              <a:t>The experiment</a:t>
            </a:r>
          </a:p>
        </p:txBody>
      </p:sp>
    </p:spTree>
    <p:extLst>
      <p:ext uri="{BB962C8B-B14F-4D97-AF65-F5344CB8AC3E}">
        <p14:creationId xmlns:p14="http://schemas.microsoft.com/office/powerpoint/2010/main" val="283314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ontent Placeholder 17">
            <a:extLst>
              <a:ext uri="{FF2B5EF4-FFF2-40B4-BE49-F238E27FC236}">
                <a16:creationId xmlns:a16="http://schemas.microsoft.com/office/drawing/2014/main" id="{945F9EEC-484E-C586-AA3D-3459C466D80F}"/>
              </a:ext>
            </a:extLst>
          </p:cNvPr>
          <p:cNvGraphicFramePr>
            <a:graphicFrameLocks noGrp="1"/>
          </p:cNvGraphicFramePr>
          <p:nvPr>
            <p:ph idx="1"/>
            <p:extLst>
              <p:ext uri="{D42A27DB-BD31-4B8C-83A1-F6EECF244321}">
                <p14:modId xmlns:p14="http://schemas.microsoft.com/office/powerpoint/2010/main" val="1809284657"/>
              </p:ext>
            </p:extLst>
          </p:nvPr>
        </p:nvGraphicFramePr>
        <p:xfrm>
          <a:off x="3181253" y="3197972"/>
          <a:ext cx="5486400" cy="3200400"/>
        </p:xfrm>
        <a:graphic>
          <a:graphicData uri="http://schemas.openxmlformats.org/drawingml/2006/chart">
            <c:chart xmlns:c="http://schemas.openxmlformats.org/drawingml/2006/chart" xmlns:r="http://schemas.openxmlformats.org/officeDocument/2006/relationships" r:id="rId2"/>
          </a:graphicData>
        </a:graphic>
      </p:graphicFrame>
      <p:sp>
        <p:nvSpPr>
          <p:cNvPr id="4" name="Title 3">
            <a:extLst>
              <a:ext uri="{FF2B5EF4-FFF2-40B4-BE49-F238E27FC236}">
                <a16:creationId xmlns:a16="http://schemas.microsoft.com/office/drawing/2014/main" id="{8E7E6CDA-4DDE-BB2E-8CA3-1B6DD521C5BA}"/>
              </a:ext>
            </a:extLst>
          </p:cNvPr>
          <p:cNvSpPr>
            <a:spLocks noGrp="1"/>
          </p:cNvSpPr>
          <p:nvPr>
            <p:ph type="title"/>
          </p:nvPr>
        </p:nvSpPr>
        <p:spPr/>
        <p:txBody>
          <a:bodyPr>
            <a:normAutofit/>
          </a:bodyPr>
          <a:lstStyle/>
          <a:p>
            <a:r>
              <a:rPr lang="en-US" dirty="0"/>
              <a:t>Emails prompted workers to increase their TSP contributions. </a:t>
            </a:r>
          </a:p>
        </p:txBody>
      </p:sp>
      <p:cxnSp>
        <p:nvCxnSpPr>
          <p:cNvPr id="12" name="Straight Connector 11">
            <a:extLst>
              <a:ext uri="{FF2B5EF4-FFF2-40B4-BE49-F238E27FC236}">
                <a16:creationId xmlns:a16="http://schemas.microsoft.com/office/drawing/2014/main" id="{2CA82737-0DF8-5AF2-6F27-03746AA2291D}"/>
              </a:ext>
            </a:extLst>
          </p:cNvPr>
          <p:cNvCxnSpPr>
            <a:cxnSpLocks/>
          </p:cNvCxnSpPr>
          <p:nvPr/>
        </p:nvCxnSpPr>
        <p:spPr>
          <a:xfrm>
            <a:off x="6096000" y="3166073"/>
            <a:ext cx="0" cy="3200400"/>
          </a:xfrm>
          <a:prstGeom prst="line">
            <a:avLst/>
          </a:prstGeom>
          <a:ln>
            <a:solidFill>
              <a:schemeClr val="bg2"/>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D2373C83-049E-B7EE-BB2B-D97AC7CE5040}"/>
              </a:ext>
            </a:extLst>
          </p:cNvPr>
          <p:cNvSpPr txBox="1"/>
          <p:nvPr/>
        </p:nvSpPr>
        <p:spPr>
          <a:xfrm>
            <a:off x="1066800" y="1903228"/>
            <a:ext cx="10058400" cy="1569660"/>
          </a:xfrm>
          <a:prstGeom prst="rect">
            <a:avLst/>
          </a:prstGeom>
          <a:noFill/>
        </p:spPr>
        <p:txBody>
          <a:bodyPr wrap="square" rtlCol="0">
            <a:spAutoFit/>
          </a:bodyPr>
          <a:lstStyle/>
          <a:p>
            <a:r>
              <a:rPr lang="en-US" sz="2400" dirty="0"/>
              <a:t>All (but 4) federal workers increased contributions, regardless of the type of email they received. Those who closed (their accounts?) were all employees with low-to-moderate income. </a:t>
            </a:r>
            <a:br>
              <a:rPr lang="en-US" sz="2400" dirty="0"/>
            </a:br>
            <a:r>
              <a:rPr lang="en-US" sz="2400" dirty="0"/>
              <a:t> </a:t>
            </a:r>
          </a:p>
        </p:txBody>
      </p:sp>
    </p:spTree>
    <p:extLst>
      <p:ext uri="{BB962C8B-B14F-4D97-AF65-F5344CB8AC3E}">
        <p14:creationId xmlns:p14="http://schemas.microsoft.com/office/powerpoint/2010/main" val="3994788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5B26B-2479-B995-E7DB-274A793093D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AF4F5D6A-9C43-B501-CDB2-9F940B917D3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36437859"/>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Avenir">
      <a:majorFont>
        <a:latin typeface="Avenir Next LT Pro Demi"/>
        <a:ea typeface=""/>
        <a:cs typeface=""/>
      </a:majorFont>
      <a:minorFont>
        <a:latin typeface="Avenir Next LT Pro Light"/>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A887178-918B-41B5-90B5-AF84E76A422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{CA354562-EA87-4F52-A202-ECD16E7061AB}TF776e3e59-1204-479e-95b5-5e72eaac51ab78076569_win32-dba623c40f6b</Template>
  <TotalTime>1593</TotalTime>
  <Words>1291</Words>
  <Application>Microsoft Office PowerPoint</Application>
  <PresentationFormat>Widescreen</PresentationFormat>
  <Paragraphs>102</Paragraphs>
  <Slides>11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Aptos</vt:lpstr>
      <vt:lpstr>Arial</vt:lpstr>
      <vt:lpstr>Avenir Next LT Pro Demi</vt:lpstr>
      <vt:lpstr>Avenir Next LT Pro Light</vt:lpstr>
      <vt:lpstr>Calibri</vt:lpstr>
      <vt:lpstr>Courier New</vt:lpstr>
      <vt:lpstr>RetrospectVTI</vt:lpstr>
      <vt:lpstr>The FOMO Fund: How the fear of missing out affects retirement contributions</vt:lpstr>
      <vt:lpstr>Why increase employee contributions?</vt:lpstr>
      <vt:lpstr>The power of  peer influence</vt:lpstr>
      <vt:lpstr>Could emails inspire federal workers to increase retirement contributions?</vt:lpstr>
      <vt:lpstr>Emails inspire new enrollees to increase TSP contributions.</vt:lpstr>
      <vt:lpstr>What can we learn from this for our project?</vt:lpstr>
      <vt:lpstr>The experiment</vt:lpstr>
      <vt:lpstr>Emails prompted workers to increase their TSP contributions. </vt:lpstr>
      <vt:lpstr>PowerPoint Presentation</vt:lpstr>
      <vt:lpstr>Thank you</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Cordelia Nhi Marie McKelvy</dc:creator>
  <cp:lastModifiedBy>Cordelia Nhi Marie McKelvy</cp:lastModifiedBy>
  <cp:revision>9</cp:revision>
  <dcterms:created xsi:type="dcterms:W3CDTF">2025-06-30T19:40:34Z</dcterms:created>
  <dcterms:modified xsi:type="dcterms:W3CDTF">2025-07-04T12:36:57Z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